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5"/>
  </p:notesMasterIdLst>
  <p:sldIdLst>
    <p:sldId id="256" r:id="rId2"/>
    <p:sldId id="261" r:id="rId3"/>
    <p:sldId id="264" r:id="rId4"/>
    <p:sldId id="267" r:id="rId5"/>
    <p:sldId id="268" r:id="rId6"/>
    <p:sldId id="257" r:id="rId7"/>
    <p:sldId id="276" r:id="rId8"/>
    <p:sldId id="278" r:id="rId9"/>
    <p:sldId id="260" r:id="rId10"/>
    <p:sldId id="279" r:id="rId11"/>
    <p:sldId id="277" r:id="rId12"/>
    <p:sldId id="262" r:id="rId13"/>
    <p:sldId id="280" r:id="rId14"/>
    <p:sldId id="263" r:id="rId15"/>
    <p:sldId id="285" r:id="rId16"/>
    <p:sldId id="266" r:id="rId17"/>
    <p:sldId id="283" r:id="rId18"/>
    <p:sldId id="275" r:id="rId19"/>
    <p:sldId id="286" r:id="rId20"/>
    <p:sldId id="287" r:id="rId21"/>
    <p:sldId id="289" r:id="rId22"/>
    <p:sldId id="288"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1" autoAdjust="0"/>
    <p:restoredTop sz="84932"/>
  </p:normalViewPr>
  <p:slideViewPr>
    <p:cSldViewPr snapToGrid="0">
      <p:cViewPr varScale="1">
        <p:scale>
          <a:sx n="141" d="100"/>
          <a:sy n="141" d="100"/>
        </p:scale>
        <p:origin x="95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12920-B2BD-BA49-9FF0-812EB601EA0A}" type="datetimeFigureOut">
              <a:rPr lang="en-US" smtClean="0"/>
              <a:t>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ABFC6-7923-F047-B5E9-5D74A52E8257}" type="slidenum">
              <a:rPr lang="en-US" smtClean="0"/>
              <a:t>‹#›</a:t>
            </a:fld>
            <a:endParaRPr lang="en-US"/>
          </a:p>
        </p:txBody>
      </p:sp>
    </p:spTree>
    <p:extLst>
      <p:ext uri="{BB962C8B-B14F-4D97-AF65-F5344CB8AC3E}">
        <p14:creationId xmlns:p14="http://schemas.microsoft.com/office/powerpoint/2010/main" val="69050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1: Unlocking Strategic Advantages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"Good morning, everyone! Today, we're diving into the world of Business Intelligence and how it can be a game-changer for our organization. The presentation aims to explore the implementation of BI tools, specifically Power BI and Tableau, for more informed decision-making and gaining a competitive edge. Let's get started!"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a:t>
            </a:fld>
            <a:endParaRPr lang="en-US"/>
          </a:p>
        </p:txBody>
      </p:sp>
    </p:spTree>
    <p:extLst>
      <p:ext uri="{BB962C8B-B14F-4D97-AF65-F5344CB8AC3E}">
        <p14:creationId xmlns:p14="http://schemas.microsoft.com/office/powerpoint/2010/main" val="5081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HR &amp; Sales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connect the dots between HR and Sales data, creating a holistic understanding that becomes a cornerstone for strategic decision-making.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11</a:t>
            </a:fld>
            <a:endParaRPr lang="en-US"/>
          </a:p>
        </p:txBody>
      </p:sp>
    </p:spTree>
    <p:extLst>
      <p:ext uri="{BB962C8B-B14F-4D97-AF65-F5344CB8AC3E}">
        <p14:creationId xmlns:p14="http://schemas.microsoft.com/office/powerpoint/2010/main" val="173516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dirty="0">
                <a:solidFill>
                  <a:srgbClr val="000000"/>
                </a:solidFill>
                <a:effectLst/>
                <a:latin typeface="Lucida Sans" panose="020B0602030504020204" pitchFamily="34" charset="77"/>
              </a:rPr>
              <a:t>This is where the true power of BI tools shines through. We've not just </a:t>
            </a:r>
            <a:r>
              <a:rPr lang="en-GB" sz="1800" b="0" i="0" dirty="0" err="1">
                <a:solidFill>
                  <a:srgbClr val="000000"/>
                </a:solidFill>
                <a:effectLst/>
                <a:latin typeface="Lucida Sans" panose="020B0602030504020204" pitchFamily="34" charset="77"/>
              </a:rPr>
              <a:t>analyzed</a:t>
            </a:r>
            <a:r>
              <a:rPr lang="en-GB" sz="1800" b="0" i="0" dirty="0">
                <a:solidFill>
                  <a:srgbClr val="000000"/>
                </a:solidFill>
                <a:effectLst/>
                <a:latin typeface="Lucida Sans" panose="020B0602030504020204" pitchFamily="34" charset="77"/>
              </a:rPr>
              <a:t> individual datasets; we've orchestrated a symphony of insights by integrating HR and Sales data seamlessly. Visualize the impact – informed decisions that consider both the human capital and sales dynamics. Our BI tools play a crucial role in this integration, allowing us to create dashboards that provide a unified view across departments. It's not just about the data; it's about creating a narrative that guides our decisions and propels us toward success."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15</a:t>
            </a:fld>
            <a:endParaRPr lang="en-US"/>
          </a:p>
        </p:txBody>
      </p:sp>
    </p:spTree>
    <p:extLst>
      <p:ext uri="{BB962C8B-B14F-4D97-AF65-F5344CB8AC3E}">
        <p14:creationId xmlns:p14="http://schemas.microsoft.com/office/powerpoint/2010/main" val="169751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Lucida Sans" panose="020B0602030504020204" pitchFamily="34" charset="77"/>
              </a:rPr>
              <a:t>"Now, the moment of comparison – Power BI vs Tableau. Understanding the differences is essential for making an informed choice. While Power BI is user-friendly and cost-effective, Tableau excels with larger datasets and visually appealing dashboards, making it a </a:t>
            </a:r>
            <a:r>
              <a:rPr lang="en-GB" sz="1800" b="0" i="0" dirty="0" err="1">
                <a:effectLst/>
                <a:latin typeface="Lucida Sans" panose="020B0602030504020204" pitchFamily="34" charset="77"/>
              </a:rPr>
              <a:t>favorite</a:t>
            </a:r>
            <a:r>
              <a:rPr lang="en-GB" sz="1800" b="0" i="0" dirty="0">
                <a:effectLst/>
                <a:latin typeface="Lucida Sans" panose="020B0602030504020204" pitchFamily="34" charset="77"/>
              </a:rPr>
              <a:t> for medium and large enterprises. The choice ultimately depends on our specific needs and budget considerations."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16</a:t>
            </a:fld>
            <a:endParaRPr lang="en-US"/>
          </a:p>
        </p:txBody>
      </p:sp>
    </p:spTree>
    <p:extLst>
      <p:ext uri="{BB962C8B-B14F-4D97-AF65-F5344CB8AC3E}">
        <p14:creationId xmlns:p14="http://schemas.microsoft.com/office/powerpoint/2010/main" val="162136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Lucida Sans" panose="020B0602030504020204" pitchFamily="34" charset="77"/>
              </a:rPr>
              <a:t>1.Business intelligence is the backbone of decision-making in today's organizations. </a:t>
            </a:r>
          </a:p>
          <a:p>
            <a:r>
              <a:rPr lang="en-GB" sz="1800" b="0" i="0" dirty="0">
                <a:effectLst/>
                <a:latin typeface="Lucida Sans" panose="020B0602030504020204" pitchFamily="34" charset="77"/>
              </a:rPr>
              <a:t>2.In our journey today, we'll be focusing on two powerful tools that have revolutionized the BI landscape: Power BI and Tableau. </a:t>
            </a:r>
          </a:p>
          <a:p>
            <a:r>
              <a:rPr lang="en-GB" sz="1800" b="0" i="0" dirty="0">
                <a:effectLst/>
                <a:latin typeface="Lucida Sans" panose="020B0602030504020204" pitchFamily="34" charset="77"/>
              </a:rPr>
              <a:t>3.The global data analytics market is projected to reach an astounding USD $329.8 billion by 2030, underscoring the critical role these tools play in extracting insights from vast datasets."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17</a:t>
            </a:fld>
            <a:endParaRPr lang="en-US"/>
          </a:p>
        </p:txBody>
      </p:sp>
    </p:spTree>
    <p:extLst>
      <p:ext uri="{BB962C8B-B14F-4D97-AF65-F5344CB8AC3E}">
        <p14:creationId xmlns:p14="http://schemas.microsoft.com/office/powerpoint/2010/main" val="2145999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Tableau Overview</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Let's start our exploration with Tableau. </a:t>
            </a:r>
          </a:p>
          <a:p>
            <a:pPr marL="342900" indent="-342900" algn="l" rtl="0" fontAlgn="base">
              <a:buAutoNum type="arabicPeriod"/>
            </a:pPr>
            <a:r>
              <a:rPr lang="en-GB" sz="1800" b="0" i="0" dirty="0">
                <a:solidFill>
                  <a:srgbClr val="000000"/>
                </a:solidFill>
                <a:effectLst/>
                <a:latin typeface="Lucida Sans" panose="020B0602030504020204" pitchFamily="34" charset="77"/>
              </a:rPr>
              <a:t>Founded in 2003 and acquired by Salesforce in 2019, Tableau is an interactive data visualization tool that empowers organizations to simplify the process of data analysis. </a:t>
            </a:r>
          </a:p>
          <a:p>
            <a:pPr marL="342900" indent="-342900" algn="l" rtl="0" fontAlgn="base">
              <a:buAutoNum type="arabicPeriod"/>
            </a:pPr>
            <a:r>
              <a:rPr lang="en-GB" sz="1800" b="0" i="0" dirty="0">
                <a:solidFill>
                  <a:srgbClr val="000000"/>
                </a:solidFill>
                <a:effectLst/>
                <a:latin typeface="Lucida Sans" panose="020B0602030504020204" pitchFamily="34" charset="77"/>
              </a:rPr>
              <a:t>Its robust features include vector maps for cleaner geospatial data exploration, </a:t>
            </a:r>
          </a:p>
          <a:p>
            <a:pPr marL="342900" indent="-342900" algn="l" rtl="0" fontAlgn="base">
              <a:buAutoNum type="arabicPeriod"/>
            </a:pPr>
            <a:r>
              <a:rPr lang="en-GB" sz="1800" b="0" i="0" dirty="0">
                <a:solidFill>
                  <a:srgbClr val="000000"/>
                </a:solidFill>
                <a:effectLst/>
                <a:latin typeface="Lucida Sans" panose="020B0602030504020204" pitchFamily="34" charset="77"/>
              </a:rPr>
              <a:t>nested sorting for enhanced data organization, </a:t>
            </a:r>
          </a:p>
          <a:p>
            <a:pPr marL="342900" indent="-342900" algn="l" rtl="0" fontAlgn="base">
              <a:buAutoNum type="arabicPeriod"/>
            </a:pPr>
            <a:r>
              <a:rPr lang="en-GB" sz="1800" b="0" i="0" dirty="0">
                <a:solidFill>
                  <a:srgbClr val="000000"/>
                </a:solidFill>
                <a:effectLst/>
                <a:latin typeface="Lucida Sans" panose="020B0602030504020204" pitchFamily="34" charset="77"/>
              </a:rPr>
              <a:t>and data collaboration for effective team communication. </a:t>
            </a:r>
          </a:p>
          <a:p>
            <a:pPr marL="342900" indent="-342900" algn="l" rtl="0" fontAlgn="base">
              <a:buAutoNum type="arabicPeriod"/>
            </a:pPr>
            <a:r>
              <a:rPr lang="en-GB" sz="1800" b="0" i="0" dirty="0">
                <a:solidFill>
                  <a:srgbClr val="000000"/>
                </a:solidFill>
                <a:effectLst/>
                <a:latin typeface="Lucida Sans" panose="020B0602030504020204" pitchFamily="34" charset="77"/>
              </a:rPr>
              <a:t>Notable organizations such as the UN World Food Programme and Wipro have embraced Tableau to derive meaningful insights from their data."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18</a:t>
            </a:fld>
            <a:endParaRPr lang="en-US"/>
          </a:p>
        </p:txBody>
      </p:sp>
    </p:spTree>
    <p:extLst>
      <p:ext uri="{BB962C8B-B14F-4D97-AF65-F5344CB8AC3E}">
        <p14:creationId xmlns:p14="http://schemas.microsoft.com/office/powerpoint/2010/main" val="4187614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Power BI Overview</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Now, shifting our focus to Power BI – Microsoft's contribution to the business intelligence and data visualization landscape. </a:t>
            </a:r>
          </a:p>
          <a:p>
            <a:pPr marL="342900" indent="-342900" algn="l" rtl="0" fontAlgn="base">
              <a:buAutoNum type="arabicPeriod"/>
            </a:pPr>
            <a:r>
              <a:rPr lang="en-GB" sz="1800" b="0" i="0" dirty="0">
                <a:solidFill>
                  <a:srgbClr val="000000"/>
                </a:solidFill>
                <a:effectLst/>
                <a:latin typeface="Lucida Sans" panose="020B0602030504020204" pitchFamily="34" charset="77"/>
              </a:rPr>
              <a:t>Since its public release in 2015, Power BI has been a go-to tool for extracting insights from diverse sources. </a:t>
            </a:r>
          </a:p>
          <a:p>
            <a:pPr marL="342900" indent="-342900" algn="l" rtl="0" fontAlgn="base">
              <a:buAutoNum type="arabicPeriod"/>
            </a:pPr>
            <a:r>
              <a:rPr lang="en-GB" sz="1800" b="0" i="0" dirty="0">
                <a:solidFill>
                  <a:srgbClr val="000000"/>
                </a:solidFill>
                <a:effectLst/>
                <a:latin typeface="Lucida Sans" panose="020B0602030504020204" pitchFamily="34" charset="77"/>
              </a:rPr>
              <a:t>Features like</a:t>
            </a:r>
          </a:p>
          <a:p>
            <a:pPr marL="342900" indent="-342900" algn="l" rtl="0" fontAlgn="base">
              <a:buAutoNum type="arabicPeriod"/>
            </a:pPr>
            <a:r>
              <a:rPr lang="en-GB" sz="1800" b="0" i="0" dirty="0">
                <a:solidFill>
                  <a:srgbClr val="000000"/>
                </a:solidFill>
                <a:effectLst/>
                <a:latin typeface="Lucida Sans" panose="020B0602030504020204" pitchFamily="34" charset="77"/>
              </a:rPr>
              <a:t>powerful filtration, </a:t>
            </a:r>
          </a:p>
          <a:p>
            <a:pPr marL="342900" indent="-342900" algn="l" rtl="0" fontAlgn="base">
              <a:buAutoNum type="arabicPeriod"/>
            </a:pPr>
            <a:r>
              <a:rPr lang="en-GB" sz="1800" b="0" i="0" dirty="0">
                <a:solidFill>
                  <a:srgbClr val="000000"/>
                </a:solidFill>
                <a:effectLst/>
                <a:latin typeface="Lucida Sans" panose="020B0602030504020204" pitchFamily="34" charset="77"/>
              </a:rPr>
              <a:t>Data Analysis Expressions (DAX) for advanced analytics, and </a:t>
            </a:r>
          </a:p>
          <a:p>
            <a:pPr marL="342900" indent="-342900" algn="l" rtl="0" fontAlgn="base">
              <a:buAutoNum type="arabicPeriod"/>
            </a:pPr>
            <a:r>
              <a:rPr lang="en-GB" sz="1800" b="0" i="0" dirty="0">
                <a:solidFill>
                  <a:srgbClr val="000000"/>
                </a:solidFill>
                <a:effectLst/>
                <a:latin typeface="Lucida Sans" panose="020B0602030504020204" pitchFamily="34" charset="77"/>
              </a:rPr>
              <a:t>real-time dashboards make Power BI a dynamic and user-friendly choice. </a:t>
            </a:r>
          </a:p>
          <a:p>
            <a:pPr marL="342900" indent="-342900" algn="l" rtl="0" fontAlgn="base">
              <a:buAutoNum type="arabicPeriod"/>
            </a:pPr>
            <a:r>
              <a:rPr lang="en-GB" sz="1800" b="0" i="0" dirty="0">
                <a:solidFill>
                  <a:srgbClr val="000000"/>
                </a:solidFill>
                <a:effectLst/>
                <a:latin typeface="Lucida Sans" panose="020B0602030504020204" pitchFamily="34" charset="77"/>
              </a:rPr>
              <a:t>Renowned organizations such as Heathrow and Adobe have harnessed the power of Power BI for their business intelligence needs."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19</a:t>
            </a:fld>
            <a:endParaRPr lang="en-US"/>
          </a:p>
        </p:txBody>
      </p:sp>
    </p:spTree>
    <p:extLst>
      <p:ext uri="{BB962C8B-B14F-4D97-AF65-F5344CB8AC3E}">
        <p14:creationId xmlns:p14="http://schemas.microsoft.com/office/powerpoint/2010/main" val="293948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Key Differences and Considerations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marL="342900" indent="-342900" algn="l" rtl="0" fontAlgn="base">
              <a:buAutoNum type="arabicPeriod"/>
            </a:pPr>
            <a:r>
              <a:rPr lang="en-GB" sz="1800" b="0" i="0" dirty="0">
                <a:solidFill>
                  <a:srgbClr val="000000"/>
                </a:solidFill>
                <a:effectLst/>
                <a:latin typeface="Lucida Sans" panose="020B0602030504020204" pitchFamily="34" charset="77"/>
              </a:rPr>
              <a:t>Let's delve deeper into the key differences between Power BI and Tableau.</a:t>
            </a:r>
          </a:p>
          <a:p>
            <a:pPr marL="342900" indent="-342900" algn="l" rtl="0" fontAlgn="base">
              <a:buAutoNum type="arabicPeriod"/>
            </a:pPr>
            <a:r>
              <a:rPr lang="en-GB" sz="1800" b="0" i="0" dirty="0">
                <a:solidFill>
                  <a:srgbClr val="000000"/>
                </a:solidFill>
                <a:effectLst/>
                <a:latin typeface="Lucida Sans" panose="020B0602030504020204" pitchFamily="34" charset="77"/>
              </a:rPr>
              <a:t>When it comes to data visualization, Tableau is celebrated for its visually stunning outputs, offering a spectrum from simple charts to complex visualizations. In contrast, Power BI provides a comprehensive 360-degree view of data, allowing users to interact with and explore information seamlessly. </a:t>
            </a:r>
          </a:p>
          <a:p>
            <a:pPr marL="342900" indent="-342900" algn="l" rtl="0" fontAlgn="base">
              <a:buAutoNum type="arabicPeriod"/>
            </a:pPr>
            <a:r>
              <a:rPr lang="en-GB" sz="1800" b="0" i="0" dirty="0">
                <a:solidFill>
                  <a:srgbClr val="000000"/>
                </a:solidFill>
                <a:effectLst/>
                <a:latin typeface="Lucida Sans" panose="020B0602030504020204" pitchFamily="34" charset="77"/>
              </a:rPr>
              <a:t>Examining the pricing landscape, Tableau's Creator bundle starts at $70 per month, making it a robust investment for larger enterprises. On the other hand, Power BI Pro offers a more cost-effective starting point at $9.99 per month, making it accessible for smaller teams with budget considerations. </a:t>
            </a:r>
          </a:p>
          <a:p>
            <a:pPr marL="342900" indent="-342900" algn="l" rtl="0" fontAlgn="base">
              <a:buAutoNum type="arabicPeriod"/>
            </a:pPr>
            <a:r>
              <a:rPr lang="en-GB" sz="1800" b="0" i="0" dirty="0">
                <a:solidFill>
                  <a:srgbClr val="000000"/>
                </a:solidFill>
                <a:effectLst/>
                <a:latin typeface="Lucida Sans" panose="020B0602030504020204" pitchFamily="34" charset="77"/>
              </a:rPr>
              <a:t>Security is paramount for both tools, with Power BI relying on Azure's robust security infrastructure, and Tableau recommending SSL/HTTPS configurations for secure network communication. </a:t>
            </a:r>
          </a:p>
          <a:p>
            <a:pPr marL="342900" indent="-342900" algn="l" rtl="0" fontAlgn="base">
              <a:buAutoNum type="arabicPeriod"/>
            </a:pPr>
            <a:r>
              <a:rPr lang="en-GB" sz="1800" b="0" i="0" dirty="0">
                <a:solidFill>
                  <a:srgbClr val="000000"/>
                </a:solidFill>
                <a:effectLst/>
                <a:latin typeface="Lucida Sans" panose="020B0602030504020204" pitchFamily="34" charset="77"/>
              </a:rPr>
              <a:t>In terms of dashboards, Power BI is designed with ease of use in mind, allowing even beginners to create interactive dashboards effortlessly. In contrast, Tableau's strength lies in crafting visually attractive dashboards that may require a steeper learning curve.</a:t>
            </a:r>
          </a:p>
          <a:p>
            <a:pPr marL="342900" indent="-342900" algn="l" rtl="0" fontAlgn="base">
              <a:buAutoNum type="arabicPeriod"/>
            </a:pPr>
            <a:r>
              <a:rPr lang="en-GB" sz="1800" b="0" i="0" dirty="0">
                <a:solidFill>
                  <a:srgbClr val="000000"/>
                </a:solidFill>
                <a:effectLst/>
                <a:latin typeface="Lucida Sans" panose="020B0602030504020204" pitchFamily="34" charset="77"/>
              </a:rPr>
              <a:t>Understanding your data sources is crucial; both Power BI and Tableau support a variety of sources, with Power BI potentially requiring Data Gateways for certain connections."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20</a:t>
            </a:fld>
            <a:endParaRPr lang="en-US"/>
          </a:p>
        </p:txBody>
      </p:sp>
    </p:spTree>
    <p:extLst>
      <p:ext uri="{BB962C8B-B14F-4D97-AF65-F5344CB8AC3E}">
        <p14:creationId xmlns:p14="http://schemas.microsoft.com/office/powerpoint/2010/main" val="1151245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A</a:t>
            </a:r>
            <a:r>
              <a:rPr lang="en-GB" sz="1800" b="0" i="0" dirty="0">
                <a:solidFill>
                  <a:srgbClr val="000000"/>
                </a:solidFill>
                <a:effectLst/>
                <a:latin typeface="Lucida Sans" panose="020B0602030504020204" pitchFamily="34" charset="77"/>
              </a:rPr>
              <a:t>s we explore the landscape of Business Intelligence tools, it's crucial to understand the global trends and interests surrounding our potential choices. Today, we delve into Google Trends to gain insights into the relative search interest over time for Power BI and Tableau."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Google Trends Analysis:</a:t>
            </a:r>
            <a:r>
              <a:rPr lang="en-GB" sz="1800" b="0" i="0" dirty="0">
                <a:solidFill>
                  <a:srgbClr val="000000"/>
                </a:solidFill>
                <a:effectLst/>
                <a:latin typeface="Lucida Sans" panose="020B0602030504020204" pitchFamily="34" charset="77"/>
              </a:rPr>
              <a:t> "Now, let's take a closer look at the data." [Present the graph showing the trends]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Key Observations:</a:t>
            </a:r>
            <a:r>
              <a:rPr lang="en-GB" sz="1800" b="0" i="0" dirty="0">
                <a:solidFill>
                  <a:srgbClr val="000000"/>
                </a:solidFill>
                <a:effectLst/>
                <a:latin typeface="Lucida Sans" panose="020B0602030504020204" pitchFamily="34" charset="77"/>
              </a:rPr>
              <a:t> "As we observe the trends over the past 12 months, a clear pattern emerges." </a:t>
            </a:r>
            <a:endParaRPr lang="en-GB"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"Power BI consistently exhibits a higher level of search interest compared to Tableau." </a:t>
            </a: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"This sustained interest suggests a growing and continued curiosity and engagement with Power BI on a global scale." </a:t>
            </a:r>
          </a:p>
          <a:p>
            <a:pPr algn="l" rtl="0" fontAlgn="base"/>
            <a:r>
              <a:rPr lang="en-GB" sz="1800" b="1" i="0" dirty="0">
                <a:solidFill>
                  <a:srgbClr val="000000"/>
                </a:solidFill>
                <a:effectLst/>
                <a:latin typeface="Lucida Sans" panose="020B0602030504020204" pitchFamily="34" charset="77"/>
              </a:rPr>
              <a:t>Implications:</a:t>
            </a:r>
            <a:r>
              <a:rPr lang="en-GB" sz="1800" b="0" i="0" dirty="0">
                <a:solidFill>
                  <a:srgbClr val="000000"/>
                </a:solidFill>
                <a:effectLst/>
                <a:latin typeface="Lucida Sans" panose="020B0602030504020204" pitchFamily="34" charset="77"/>
              </a:rPr>
              <a:t> "What does this mean for us?" </a:t>
            </a:r>
            <a:endParaRPr lang="en-GB"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dirty="0">
                <a:solidFill>
                  <a:srgbClr val="000000"/>
                </a:solidFill>
                <a:effectLst/>
                <a:latin typeface="Lucida Sans" panose="020B0602030504020204" pitchFamily="34" charset="77"/>
              </a:rPr>
              <a:t>"The higher search interest in Power BI may indicate a broader user base, increased adoption, and a robust community presence." </a:t>
            </a:r>
          </a:p>
          <a:p>
            <a:pPr algn="l" rtl="0" fontAlgn="base"/>
            <a:r>
              <a:rPr lang="en-GB" sz="1800" b="1" i="0" dirty="0">
                <a:solidFill>
                  <a:srgbClr val="000000"/>
                </a:solidFill>
                <a:effectLst/>
                <a:latin typeface="Lucida Sans" panose="020B0602030504020204" pitchFamily="34" charset="77"/>
              </a:rPr>
              <a:t>Consideration for Decision-Making:</a:t>
            </a:r>
            <a:r>
              <a:rPr lang="en-GB" sz="1800" b="0" i="0" dirty="0">
                <a:solidFill>
                  <a:srgbClr val="000000"/>
                </a:solidFill>
                <a:effectLst/>
                <a:latin typeface="Lucida Sans" panose="020B0602030504020204" pitchFamily="34" charset="77"/>
              </a:rPr>
              <a:t> "While Google Trends is just one piece of the puzzle, it aligns with the broader narrative of Power BI's popularity and adoption. This information could potentially influence our decision-making process regarding the selection of the BI tool for our organization." </a:t>
            </a:r>
            <a:endParaRPr lang="en-GB" b="0" i="0" dirty="0">
              <a:solidFill>
                <a:srgbClr val="000000"/>
              </a:solidFill>
              <a:effectLst/>
              <a:latin typeface="Segoe UI" panose="020B0502040204020203" pitchFamily="34" charset="0"/>
            </a:endParaRPr>
          </a:p>
          <a:p>
            <a:pPr algn="l" rtl="0" fontAlgn="base"/>
            <a:r>
              <a:rPr lang="en-GB" sz="1800" b="1" i="0" dirty="0">
                <a:solidFill>
                  <a:srgbClr val="000000"/>
                </a:solidFill>
                <a:effectLst/>
                <a:latin typeface="Lucida Sans" panose="020B0602030504020204" pitchFamily="34" charset="77"/>
              </a:rPr>
              <a:t>Conclusion:</a:t>
            </a:r>
            <a:r>
              <a:rPr lang="en-GB" sz="1800" b="0" i="0" dirty="0">
                <a:solidFill>
                  <a:srgbClr val="000000"/>
                </a:solidFill>
                <a:effectLst/>
                <a:latin typeface="Lucida Sans" panose="020B0602030504020204" pitchFamily="34" charset="77"/>
              </a:rPr>
              <a:t> "As we navigate this decision-making journey, it's essential to consider not only the features and capabilities but also the global trends and community support.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21</a:t>
            </a:fld>
            <a:endParaRPr lang="en-US"/>
          </a:p>
        </p:txBody>
      </p:sp>
    </p:spTree>
    <p:extLst>
      <p:ext uri="{BB962C8B-B14F-4D97-AF65-F5344CB8AC3E}">
        <p14:creationId xmlns:p14="http://schemas.microsoft.com/office/powerpoint/2010/main" val="2047812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Conclusion and Recommendations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"As we conclude our comparison between Power BI and Tableau, it's evident that the right choice depends on specific requirements and budget considerations. Power BI emerges as a user-friendly and affordable solution, making it particularly well-suited for small teams and organizations. On the other hand, Tableau showcases its prowess in handling large datasets, presenting visually attractive dashboards, and being the preferred choice for medium and large enterprises. Considering our organizational size and needs, my verdict leans toward Power BI. Its agility, cost-effectiveness, and user-friendly features align seamlessly with the dynamics of our small organization. I invite any questions or further discussions on this critical decision-making aspect. Thank you for your attention."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22</a:t>
            </a:fld>
            <a:endParaRPr lang="en-US"/>
          </a:p>
        </p:txBody>
      </p:sp>
    </p:spTree>
    <p:extLst>
      <p:ext uri="{BB962C8B-B14F-4D97-AF65-F5344CB8AC3E}">
        <p14:creationId xmlns:p14="http://schemas.microsoft.com/office/powerpoint/2010/main" val="372917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2: Rationale for Transition</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"Why should we consider transitioning to Business Intelligence tools like Power BI and Tableau? The answer lies in enhancing our data analysis and visualization capabilities. These tools offer a new level of insight and efficiency in handling our data. It's not just a transition; it's a strategic move for the betterment of our decision-making processes."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2</a:t>
            </a:fld>
            <a:endParaRPr lang="en-US"/>
          </a:p>
        </p:txBody>
      </p:sp>
    </p:spTree>
    <p:extLst>
      <p:ext uri="{BB962C8B-B14F-4D97-AF65-F5344CB8AC3E}">
        <p14:creationId xmlns:p14="http://schemas.microsoft.com/office/powerpoint/2010/main" val="388305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3: Excel VS BI Tools</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compare the trusted Microsoft Excel with the advanced BI Tools. Excel, while a familiar companion, lacks interactive features, is prone to errors, and can be time-consuming. On the other hand, BI Tools like Power BI and Tableau create dynamic, visually appealing dashboards, process data swiftly, and facilitate quicker trend analysis. The cost may be a consideration, but the benefits far outweigh, especially when considering the enhanced security and collaborative features."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3</a:t>
            </a:fld>
            <a:endParaRPr lang="en-US"/>
          </a:p>
        </p:txBody>
      </p:sp>
    </p:spTree>
    <p:extLst>
      <p:ext uri="{BB962C8B-B14F-4D97-AF65-F5344CB8AC3E}">
        <p14:creationId xmlns:p14="http://schemas.microsoft.com/office/powerpoint/2010/main" val="147155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4: Analysis Of Sales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"Now, let's delve into the real-world application of BI tools as we </a:t>
            </a:r>
            <a:r>
              <a:rPr lang="en-GB" sz="1800" b="0" i="0" dirty="0" err="1">
                <a:solidFill>
                  <a:srgbClr val="000000"/>
                </a:solidFill>
                <a:effectLst/>
                <a:latin typeface="Lucida Sans" panose="020B0602030504020204" pitchFamily="34" charset="77"/>
              </a:rPr>
              <a:t>analyze</a:t>
            </a:r>
            <a:r>
              <a:rPr lang="en-GB" sz="1800" b="0" i="0" dirty="0">
                <a:solidFill>
                  <a:srgbClr val="000000"/>
                </a:solidFill>
                <a:effectLst/>
                <a:latin typeface="Lucida Sans" panose="020B0602030504020204" pitchFamily="34" charset="77"/>
              </a:rPr>
              <a:t> sales data.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4</a:t>
            </a:fld>
            <a:endParaRPr lang="en-US"/>
          </a:p>
        </p:txBody>
      </p:sp>
    </p:spTree>
    <p:extLst>
      <p:ext uri="{BB962C8B-B14F-4D97-AF65-F5344CB8AC3E}">
        <p14:creationId xmlns:p14="http://schemas.microsoft.com/office/powerpoint/2010/main" val="237536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5</a:t>
            </a:fld>
            <a:endParaRPr lang="en-US"/>
          </a:p>
        </p:txBody>
      </p:sp>
    </p:spTree>
    <p:extLst>
      <p:ext uri="{BB962C8B-B14F-4D97-AF65-F5344CB8AC3E}">
        <p14:creationId xmlns:p14="http://schemas.microsoft.com/office/powerpoint/2010/main" val="48962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b="1" i="0" dirty="0">
                <a:solidFill>
                  <a:srgbClr val="000000"/>
                </a:solidFill>
                <a:effectLst/>
                <a:latin typeface="Lucida Sans" panose="020B0602030504020204" pitchFamily="34" charset="77"/>
              </a:rPr>
              <a:t>Slide 4: Analysis Of Sales Data</a:t>
            </a:r>
            <a:r>
              <a:rPr lang="en-GB" sz="12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200" b="0" i="0" dirty="0">
                <a:solidFill>
                  <a:srgbClr val="000000"/>
                </a:solidFill>
                <a:effectLst/>
                <a:latin typeface="Lucida Sans" panose="020B0602030504020204" pitchFamily="34" charset="77"/>
              </a:rPr>
              <a:t>The objective here is crystal clear – we aim for strategic decision-making. Armed with the powerful capabilities of both Power BI and Tableau, our journey involves not just data analysis but a strategic advantage. Picture swift and accurate analysis, dynamic visualizations that unveil trends, and, most importantly, the ability to make informed decisions that shape our strategy. </a:t>
            </a:r>
            <a:endParaRPr lang="en-US" dirty="0"/>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6</a:t>
            </a:fld>
            <a:endParaRPr lang="en-US"/>
          </a:p>
        </p:txBody>
      </p:sp>
    </p:spTree>
    <p:extLst>
      <p:ext uri="{BB962C8B-B14F-4D97-AF65-F5344CB8AC3E}">
        <p14:creationId xmlns:p14="http://schemas.microsoft.com/office/powerpoint/2010/main" val="400304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dirty="0">
                <a:solidFill>
                  <a:srgbClr val="000000"/>
                </a:solidFill>
                <a:effectLst/>
                <a:latin typeface="Lucida Sans" panose="020B0602030504020204" pitchFamily="34" charset="77"/>
              </a:rPr>
              <a:t>Slide 5: Analysis of HR Data</a:t>
            </a:r>
            <a:r>
              <a:rPr lang="en-GB" sz="1800" b="0" i="0" dirty="0">
                <a:solidFill>
                  <a:srgbClr val="000000"/>
                </a:solidFill>
                <a:effectLst/>
                <a:latin typeface="Lucida Sans" panose="020B0602030504020204" pitchFamily="34" charset="77"/>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Lucida Sans" panose="020B0602030504020204" pitchFamily="34" charset="77"/>
              </a:rPr>
              <a:t>"As we continue our exploration, let's shift our focus to the intricate world of HR data. </a:t>
            </a:r>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7</a:t>
            </a:fld>
            <a:endParaRPr lang="en-US"/>
          </a:p>
        </p:txBody>
      </p:sp>
    </p:spTree>
    <p:extLst>
      <p:ext uri="{BB962C8B-B14F-4D97-AF65-F5344CB8AC3E}">
        <p14:creationId xmlns:p14="http://schemas.microsoft.com/office/powerpoint/2010/main" val="65705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8</a:t>
            </a:fld>
            <a:endParaRPr lang="en-US"/>
          </a:p>
        </p:txBody>
      </p:sp>
    </p:spTree>
    <p:extLst>
      <p:ext uri="{BB962C8B-B14F-4D97-AF65-F5344CB8AC3E}">
        <p14:creationId xmlns:p14="http://schemas.microsoft.com/office/powerpoint/2010/main" val="2777762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000000"/>
                </a:solidFill>
                <a:effectLst/>
                <a:latin typeface="Lucida Sans" panose="020B0602030504020204" pitchFamily="34" charset="77"/>
              </a:rPr>
              <a:t>Here, BI tools, with their dynamic and comprehensive insights, transform HR analysis from a mere task into a powerful tool for strategic HR management. The opportunities are vast – from effective workforce decisions to substantial improvements in organizational performance. Imagine having the ability to gain insights into employee engagement, productivity, and overall organizational health. BI tools empower us to elevate HR data from numbers on a spreadsheet to actionable insights that contribute to the overall success of our organization." </a:t>
            </a:r>
            <a:endParaRPr lang="en-GB"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28ABFC6-7923-F047-B5E9-5D74A52E8257}" type="slidenum">
              <a:rPr lang="en-US" smtClean="0"/>
              <a:t>10</a:t>
            </a:fld>
            <a:endParaRPr lang="en-US"/>
          </a:p>
        </p:txBody>
      </p:sp>
    </p:spTree>
    <p:extLst>
      <p:ext uri="{BB962C8B-B14F-4D97-AF65-F5344CB8AC3E}">
        <p14:creationId xmlns:p14="http://schemas.microsoft.com/office/powerpoint/2010/main" val="52729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0BAAA-A831-28C9-DC8E-105FCCE81E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CB57F4D-0AFF-2411-1E9D-31FAB88B50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0A078F-00E6-AB85-A7C2-246E62B12959}"/>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EF01F02B-DA66-C2DB-4C7A-132476A362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F40B80-5884-6BA5-67A0-383CA9B1E11F}"/>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67745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5AA9-F5A1-A561-80BE-0B9E73DC6B9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4CF757-316C-A448-030F-557183AA41B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872374-E727-E288-9C8F-D3467723B8E4}"/>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F0597503-C8E3-69D5-C11E-6C13504D41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5034AE-DD79-9F37-8F22-D52B44265AC8}"/>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2707693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3CB36-73D5-0D71-A9FE-A9E4DB9C687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EF31F4-E51D-7E56-B1FC-EC232E96F7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969BC9-59D8-A2D7-0B0A-282C4E2D753D}"/>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DAF70D07-EF44-28F7-4266-D892B44875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62DECF-4C47-BF0A-0D70-09E83FFFE39C}"/>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301369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50EE-ED67-9661-F5BF-FC40C872B1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7C5CBF-90A1-DDE9-6B1E-7DE4C87C2C6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E7C398-B21A-83C3-A590-356CD9DFA0F5}"/>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3C048513-8F92-DF81-89F2-5D3619874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37255-2EF5-D016-71D0-85FCB94EF30E}"/>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70430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743F-A4E9-3846-1C9F-36B7326FB9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691C5A0-C280-965C-6388-282BB022FE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FBA8FB-D522-2CA3-C2B2-8005560D13CB}"/>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851FA9BB-A2D0-5373-F93E-994A51D7BC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67CB4C-D856-7CF0-5F6E-FC2FB0302A56}"/>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423852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CA6E-A135-F65A-37DE-7120441963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E69D8A-2D4A-6C89-DD58-59613C043D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AEAB238-4867-670B-807A-188CC7BB28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0BED6F-3A65-16B3-11BB-AF726CE7A1B8}"/>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6" name="Footer Placeholder 5">
            <a:extLst>
              <a:ext uri="{FF2B5EF4-FFF2-40B4-BE49-F238E27FC236}">
                <a16:creationId xmlns:a16="http://schemas.microsoft.com/office/drawing/2014/main" id="{341DD86F-20B9-0F86-C5FA-80FEEB092F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D5EB1E-66B1-8174-3089-19996B263FEC}"/>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489325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BBD8-03B2-2C11-D4C2-C258107A1D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12AF995-DC34-19CE-EE0F-1F4168373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C3133A-5D26-A030-11AA-881A67325F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EE419B-F471-075B-C34E-A6532B1480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ECA8A-FAD6-351D-4D61-099637445CD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55AA1AE-0DA1-15AE-9CBB-705101D51840}"/>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8" name="Footer Placeholder 7">
            <a:extLst>
              <a:ext uri="{FF2B5EF4-FFF2-40B4-BE49-F238E27FC236}">
                <a16:creationId xmlns:a16="http://schemas.microsoft.com/office/drawing/2014/main" id="{E3556099-7A12-0AF1-409A-F44858A031C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5F15AB1-695A-02AE-B937-AE926572AD22}"/>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90199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EEAE-6B01-67EA-A4BD-AC8741F73B6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A7D478-E975-3EE0-8464-AE430DF82C41}"/>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4" name="Footer Placeholder 3">
            <a:extLst>
              <a:ext uri="{FF2B5EF4-FFF2-40B4-BE49-F238E27FC236}">
                <a16:creationId xmlns:a16="http://schemas.microsoft.com/office/drawing/2014/main" id="{2B63417B-AE04-BE1F-C733-C580B7610C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784855-65DC-7279-DFAA-C759492BD893}"/>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243528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37A7B-881D-B922-1E07-B327599DDA36}"/>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3" name="Footer Placeholder 2">
            <a:extLst>
              <a:ext uri="{FF2B5EF4-FFF2-40B4-BE49-F238E27FC236}">
                <a16:creationId xmlns:a16="http://schemas.microsoft.com/office/drawing/2014/main" id="{CA79C7AC-3C92-CB09-D163-1504B03E0D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391D1B3-17A0-37A2-A206-445FDA00F9D7}"/>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338703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46CF-0BE0-B417-7C3B-A424FCF16D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900DAE8-6954-6C7E-8882-A6A70A17E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FBFF96-96D8-4645-E616-5288B00C9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BE8E70-A98A-1A04-4E1B-21F96BCF9A8F}"/>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6" name="Footer Placeholder 5">
            <a:extLst>
              <a:ext uri="{FF2B5EF4-FFF2-40B4-BE49-F238E27FC236}">
                <a16:creationId xmlns:a16="http://schemas.microsoft.com/office/drawing/2014/main" id="{CAF6A886-E763-450B-4192-1A48992511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8486D5-3FF3-500B-F06D-EC6B6C72C106}"/>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105157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0E0B-B735-0BFA-45AA-662FB0607C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F8674F8-D72E-082E-FE76-A70F2A9CDB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7E2C34-0BF9-598E-B4A5-2FE856D1C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EAE36D-6CC2-1C2E-C6A3-4020BC3796C7}"/>
              </a:ext>
            </a:extLst>
          </p:cNvPr>
          <p:cNvSpPr>
            <a:spLocks noGrp="1"/>
          </p:cNvSpPr>
          <p:nvPr>
            <p:ph type="dt" sz="half" idx="10"/>
          </p:nvPr>
        </p:nvSpPr>
        <p:spPr/>
        <p:txBody>
          <a:bodyPr/>
          <a:lstStyle/>
          <a:p>
            <a:fld id="{549528D1-3419-4D23-8DD5-D81B4EAFCD75}" type="datetimeFigureOut">
              <a:rPr lang="en-GB" smtClean="0"/>
              <a:t>20/01/2024</a:t>
            </a:fld>
            <a:endParaRPr lang="en-GB"/>
          </a:p>
        </p:txBody>
      </p:sp>
      <p:sp>
        <p:nvSpPr>
          <p:cNvPr id="6" name="Footer Placeholder 5">
            <a:extLst>
              <a:ext uri="{FF2B5EF4-FFF2-40B4-BE49-F238E27FC236}">
                <a16:creationId xmlns:a16="http://schemas.microsoft.com/office/drawing/2014/main" id="{F161BDE5-BDC9-7CFF-B6FF-95CCBAE1CC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888E59-243C-5138-B2D2-8509DA83F883}"/>
              </a:ext>
            </a:extLst>
          </p:cNvPr>
          <p:cNvSpPr>
            <a:spLocks noGrp="1"/>
          </p:cNvSpPr>
          <p:nvPr>
            <p:ph type="sldNum" sz="quarter" idx="12"/>
          </p:nvPr>
        </p:nvSpPr>
        <p:spPr/>
        <p:txBody>
          <a:bodyPr/>
          <a:lstStyle/>
          <a:p>
            <a:fld id="{FD0093D1-4E56-4DB7-BF38-D58BB28FC0CD}" type="slidenum">
              <a:rPr lang="en-GB" smtClean="0"/>
              <a:t>‹#›</a:t>
            </a:fld>
            <a:endParaRPr lang="en-GB"/>
          </a:p>
        </p:txBody>
      </p:sp>
    </p:spTree>
    <p:extLst>
      <p:ext uri="{BB962C8B-B14F-4D97-AF65-F5344CB8AC3E}">
        <p14:creationId xmlns:p14="http://schemas.microsoft.com/office/powerpoint/2010/main" val="2790637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D3995D-725A-3FF9-A485-3ED30865C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65CADB-0292-FC35-81DE-22572F12A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46FB32-54B2-B21D-D1A5-01A18C3C2C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528D1-3419-4D23-8DD5-D81B4EAFCD75}" type="datetimeFigureOut">
              <a:rPr lang="en-GB" smtClean="0"/>
              <a:t>20/01/2024</a:t>
            </a:fld>
            <a:endParaRPr lang="en-GB"/>
          </a:p>
        </p:txBody>
      </p:sp>
      <p:sp>
        <p:nvSpPr>
          <p:cNvPr id="5" name="Footer Placeholder 4">
            <a:extLst>
              <a:ext uri="{FF2B5EF4-FFF2-40B4-BE49-F238E27FC236}">
                <a16:creationId xmlns:a16="http://schemas.microsoft.com/office/drawing/2014/main" id="{16F60339-0886-D1F0-697F-FABAF238E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FDEDA18-E379-6545-36E4-0CEBFD7721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093D1-4E56-4DB7-BF38-D58BB28FC0CD}" type="slidenum">
              <a:rPr lang="en-GB" smtClean="0"/>
              <a:t>‹#›</a:t>
            </a:fld>
            <a:endParaRPr lang="en-GB"/>
          </a:p>
        </p:txBody>
      </p:sp>
    </p:spTree>
    <p:extLst>
      <p:ext uri="{BB962C8B-B14F-4D97-AF65-F5344CB8AC3E}">
        <p14:creationId xmlns:p14="http://schemas.microsoft.com/office/powerpoint/2010/main" val="12396623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9" name="Rectangle 107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1" name="Freeform: Shape 107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Freeform: Shape 1075">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Freeform: Shape 107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1205B-9C7A-4CD2-6D93-07B296CBD15B}"/>
              </a:ext>
            </a:extLst>
          </p:cNvPr>
          <p:cNvSpPr>
            <a:spLocks noGrp="1"/>
          </p:cNvSpPr>
          <p:nvPr>
            <p:ph type="ctrTitle"/>
          </p:nvPr>
        </p:nvSpPr>
        <p:spPr>
          <a:xfrm>
            <a:off x="1251190" y="585137"/>
            <a:ext cx="4024032" cy="2885715"/>
          </a:xfrm>
        </p:spPr>
        <p:txBody>
          <a:bodyPr>
            <a:normAutofit fontScale="90000"/>
          </a:bodyPr>
          <a:lstStyle/>
          <a:p>
            <a:r>
              <a:rPr lang="en-GB" sz="2800" b="1" i="0" dirty="0">
                <a:solidFill>
                  <a:schemeClr val="bg1"/>
                </a:solidFill>
                <a:effectLst/>
                <a:latin typeface="Cavolini" panose="03000502040302020204" pitchFamily="66" charset="0"/>
                <a:cs typeface="Cavolini" panose="03000502040302020204" pitchFamily="66" charset="0"/>
              </a:rPr>
              <a:t>Unlocking Strategic Advantages: A Business Case for Implementing Business Intelligence for Informed Decision-Making and Competitive Edge.</a:t>
            </a:r>
            <a:endParaRPr lang="en-GB" sz="6600" b="1" dirty="0">
              <a:solidFill>
                <a:schemeClr val="bg1"/>
              </a:solidFill>
              <a:latin typeface="Cavolini" panose="03000502040302020204" pitchFamily="66" charset="0"/>
              <a:cs typeface="Cavolini" panose="03000502040302020204" pitchFamily="66" charset="0"/>
            </a:endParaRPr>
          </a:p>
        </p:txBody>
      </p:sp>
      <p:sp>
        <p:nvSpPr>
          <p:cNvPr id="108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2"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84" name="Oval 108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36" name="Graphic 1029" descr="Head with Gears">
            <a:extLst>
              <a:ext uri="{FF2B5EF4-FFF2-40B4-BE49-F238E27FC236}">
                <a16:creationId xmlns:a16="http://schemas.microsoft.com/office/drawing/2014/main" id="{F93359AE-AB5E-F2DF-17A8-715943054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5365" y="2474375"/>
            <a:ext cx="3083023" cy="3083023"/>
          </a:xfrm>
          <a:prstGeom prst="rect">
            <a:avLst/>
          </a:prstGeom>
        </p:spPr>
      </p:pic>
      <p:sp>
        <p:nvSpPr>
          <p:cNvPr id="1086" name="Oval 1085">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1091" name="Freeform: Shape 109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1097" name="Oval 1096">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a:extLst>
              <a:ext uri="{FF2B5EF4-FFF2-40B4-BE49-F238E27FC236}">
                <a16:creationId xmlns:a16="http://schemas.microsoft.com/office/drawing/2014/main" id="{87A11E70-E112-6CE7-B863-3D0F7BE8C3E2}"/>
              </a:ext>
            </a:extLst>
          </p:cNvPr>
          <p:cNvSpPr txBox="1"/>
          <p:nvPr/>
        </p:nvSpPr>
        <p:spPr>
          <a:xfrm>
            <a:off x="9515001" y="6211669"/>
            <a:ext cx="2667718" cy="646331"/>
          </a:xfrm>
          <a:prstGeom prst="rect">
            <a:avLst/>
          </a:prstGeom>
          <a:noFill/>
        </p:spPr>
        <p:txBody>
          <a:bodyPr wrap="none" rtlCol="0">
            <a:spAutoFit/>
          </a:bodyPr>
          <a:lstStyle/>
          <a:p>
            <a:pPr algn="r"/>
            <a:r>
              <a:rPr lang="en-US" b="1" dirty="0">
                <a:solidFill>
                  <a:schemeClr val="bg1">
                    <a:lumMod val="65000"/>
                  </a:schemeClr>
                </a:solidFill>
                <a:latin typeface="Cavolini" panose="03000502040302020204" pitchFamily="66" charset="0"/>
                <a:cs typeface="Cavolini" panose="03000502040302020204" pitchFamily="66" charset="0"/>
              </a:rPr>
              <a:t>BY </a:t>
            </a:r>
          </a:p>
          <a:p>
            <a:pPr algn="r"/>
            <a:r>
              <a:rPr lang="en-US" b="1" dirty="0">
                <a:solidFill>
                  <a:schemeClr val="bg1">
                    <a:lumMod val="65000"/>
                  </a:schemeClr>
                </a:solidFill>
                <a:latin typeface="Cavolini" panose="03000502040302020204" pitchFamily="66" charset="0"/>
                <a:cs typeface="Cavolini" panose="03000502040302020204" pitchFamily="66" charset="0"/>
              </a:rPr>
              <a:t>HALEEMA KHATOON</a:t>
            </a:r>
          </a:p>
        </p:txBody>
      </p:sp>
    </p:spTree>
    <p:extLst>
      <p:ext uri="{BB962C8B-B14F-4D97-AF65-F5344CB8AC3E}">
        <p14:creationId xmlns:p14="http://schemas.microsoft.com/office/powerpoint/2010/main" val="272528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213F47-BDF3-F008-2275-B5FA7BA1D8F4}"/>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dirty="0">
                <a:latin typeface="Cavolini" panose="03000502040302020204" pitchFamily="66" charset="0"/>
                <a:ea typeface="+mj-ea"/>
                <a:cs typeface="Cavolini" panose="03000502040302020204" pitchFamily="66" charset="0"/>
              </a:rPr>
              <a:t>Power BI HR Report</a:t>
            </a:r>
            <a:endParaRPr lang="en-US" sz="6600" dirty="0">
              <a:latin typeface="Cavolini" panose="03000502040302020204" pitchFamily="66" charset="0"/>
              <a:ea typeface="+mj-ea"/>
              <a:cs typeface="Cavolini" panose="03000502040302020204" pitchFamily="66" charset="0"/>
            </a:endParaRPr>
          </a:p>
        </p:txBody>
      </p:sp>
      <p:sp>
        <p:nvSpPr>
          <p:cNvPr id="2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227DF998-3610-D7CD-F22E-027FBBBE8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600000">
            <a:off x="422910" y="2642616"/>
            <a:ext cx="5408676" cy="3605784"/>
          </a:xfrm>
          <a:prstGeom prst="rect">
            <a:avLst/>
          </a:prstGeom>
        </p:spPr>
      </p:pic>
      <p:pic>
        <p:nvPicPr>
          <p:cNvPr id="4" name="WhatsApp Video 2024-01-13 at 12.16.43.mp4">
            <a:hlinkClick r:id="" action="ppaction://media"/>
            <a:extLst>
              <a:ext uri="{FF2B5EF4-FFF2-40B4-BE49-F238E27FC236}">
                <a16:creationId xmlns:a16="http://schemas.microsoft.com/office/drawing/2014/main" id="{1132D125-CA2F-B7D4-1C38-F504E1CC5B5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91760" y="2326714"/>
            <a:ext cx="6677152" cy="3655739"/>
          </a:xfrm>
          <a:prstGeom prst="rect">
            <a:avLst/>
          </a:prstGeom>
        </p:spPr>
      </p:pic>
    </p:spTree>
    <p:extLst>
      <p:ext uri="{BB962C8B-B14F-4D97-AF65-F5344CB8AC3E}">
        <p14:creationId xmlns:p14="http://schemas.microsoft.com/office/powerpoint/2010/main" val="389962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HR &amp; SALES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120946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rved Down Ribbon 12">
            <a:extLst>
              <a:ext uri="{FF2B5EF4-FFF2-40B4-BE49-F238E27FC236}">
                <a16:creationId xmlns:a16="http://schemas.microsoft.com/office/drawing/2014/main" id="{1C7A6F21-6159-80C6-791A-49975A65ECAF}"/>
              </a:ext>
            </a:extLst>
          </p:cNvPr>
          <p:cNvSpPr/>
          <p:nvPr/>
        </p:nvSpPr>
        <p:spPr>
          <a:xfrm>
            <a:off x="1607164" y="75687"/>
            <a:ext cx="8273806" cy="718273"/>
          </a:xfrm>
          <a:prstGeom prst="ellipseRibb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Cavolini" panose="03000502040302020204" pitchFamily="66" charset="0"/>
                <a:cs typeface="Cavolini" panose="03000502040302020204" pitchFamily="66" charset="0"/>
              </a:rPr>
              <a:t>        Infographic on Sales &amp; HR</a:t>
            </a:r>
            <a:endParaRPr lang="en-US" sz="1800" dirty="0">
              <a:solidFill>
                <a:schemeClr val="tx1"/>
              </a:solidFill>
            </a:endParaRPr>
          </a:p>
        </p:txBody>
      </p:sp>
      <p:pic>
        <p:nvPicPr>
          <p:cNvPr id="8" name="Graphic 7">
            <a:extLst>
              <a:ext uri="{FF2B5EF4-FFF2-40B4-BE49-F238E27FC236}">
                <a16:creationId xmlns:a16="http://schemas.microsoft.com/office/drawing/2014/main" id="{1F40837C-579F-2223-47B0-C7A4FC01F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787">
            <a:off x="3654479" y="287419"/>
            <a:ext cx="1082198" cy="422776"/>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67822DC5-2AF5-7C7D-E118-E4E247D40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69646"/>
            <a:ext cx="12192000" cy="5989941"/>
          </a:xfrm>
          <a:prstGeom prst="rect">
            <a:avLst/>
          </a:prstGeom>
        </p:spPr>
      </p:pic>
    </p:spTree>
    <p:extLst>
      <p:ext uri="{BB962C8B-B14F-4D97-AF65-F5344CB8AC3E}">
        <p14:creationId xmlns:p14="http://schemas.microsoft.com/office/powerpoint/2010/main" val="2585020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B00C2E1F-347E-31EC-5E3A-E684A2AB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68" y="1084506"/>
            <a:ext cx="11861202"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Ribbon 1">
            <a:extLst>
              <a:ext uri="{FF2B5EF4-FFF2-40B4-BE49-F238E27FC236}">
                <a16:creationId xmlns:a16="http://schemas.microsoft.com/office/drawing/2014/main" id="{46BAE766-6A2D-BDEF-4FAF-436DEE8631AC}"/>
              </a:ext>
            </a:extLst>
          </p:cNvPr>
          <p:cNvSpPr/>
          <p:nvPr/>
        </p:nvSpPr>
        <p:spPr>
          <a:xfrm>
            <a:off x="1757977" y="27319"/>
            <a:ext cx="7870895" cy="815009"/>
          </a:xfrm>
          <a:prstGeom prst="ribbon2">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Infographic on Sales &amp; HR</a:t>
            </a:r>
          </a:p>
        </p:txBody>
      </p:sp>
      <p:pic>
        <p:nvPicPr>
          <p:cNvPr id="7" name="Graphic 6">
            <a:extLst>
              <a:ext uri="{FF2B5EF4-FFF2-40B4-BE49-F238E27FC236}">
                <a16:creationId xmlns:a16="http://schemas.microsoft.com/office/drawing/2014/main" id="{6AAAA809-526E-88BD-9B66-4A1E71E676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3470" y="202429"/>
            <a:ext cx="396240" cy="390957"/>
          </a:xfrm>
          <a:prstGeom prst="rect">
            <a:avLst/>
          </a:prstGeom>
        </p:spPr>
      </p:pic>
    </p:spTree>
    <p:extLst>
      <p:ext uri="{BB962C8B-B14F-4D97-AF65-F5344CB8AC3E}">
        <p14:creationId xmlns:p14="http://schemas.microsoft.com/office/powerpoint/2010/main" val="1473571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2C0CFFD-A7A9-67AF-D993-524D8D796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60" y="643467"/>
            <a:ext cx="917048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uble Wave 1">
            <a:extLst>
              <a:ext uri="{FF2B5EF4-FFF2-40B4-BE49-F238E27FC236}">
                <a16:creationId xmlns:a16="http://schemas.microsoft.com/office/drawing/2014/main" id="{39D0BB99-E89B-E087-3D00-0A237C1898B4}"/>
              </a:ext>
            </a:extLst>
          </p:cNvPr>
          <p:cNvSpPr/>
          <p:nvPr/>
        </p:nvSpPr>
        <p:spPr>
          <a:xfrm>
            <a:off x="2929317" y="288485"/>
            <a:ext cx="5947646" cy="617823"/>
          </a:xfrm>
          <a:prstGeom prst="doubleWave">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3600" b="1" dirty="0">
                <a:ln w="22225">
                  <a:solidFill>
                    <a:schemeClr val="accent2"/>
                  </a:solidFill>
                  <a:prstDash val="solid"/>
                </a:ln>
                <a:solidFill>
                  <a:schemeClr val="accent2">
                    <a:lumMod val="40000"/>
                    <a:lumOff val="60000"/>
                  </a:schemeClr>
                </a:solidFill>
              </a:rPr>
              <a:t>SALES Highlights</a:t>
            </a:r>
          </a:p>
        </p:txBody>
      </p:sp>
      <p:sp>
        <p:nvSpPr>
          <p:cNvPr id="4" name="Cloud Callout 3">
            <a:extLst>
              <a:ext uri="{FF2B5EF4-FFF2-40B4-BE49-F238E27FC236}">
                <a16:creationId xmlns:a16="http://schemas.microsoft.com/office/drawing/2014/main" id="{EE12CC74-563F-8863-13B6-C69628435478}"/>
              </a:ext>
            </a:extLst>
          </p:cNvPr>
          <p:cNvSpPr/>
          <p:nvPr/>
        </p:nvSpPr>
        <p:spPr>
          <a:xfrm rot="262008">
            <a:off x="8927445" y="1670973"/>
            <a:ext cx="2395243" cy="1394938"/>
          </a:xfrm>
          <a:prstGeom prst="cloudCallout">
            <a:avLst>
              <a:gd name="adj1" fmla="val -58246"/>
              <a:gd name="adj2" fmla="val 874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tx1"/>
                </a:solidFill>
                <a:effectLst/>
                <a:latin typeface="Cavolini" panose="03000502040302020204" pitchFamily="66" charset="0"/>
                <a:cs typeface="Cavolini" panose="03000502040302020204" pitchFamily="66" charset="0"/>
              </a:rPr>
              <a:t>The Courses category stands out with the highest sales at £78.70M, surpassing all other categories.</a:t>
            </a:r>
          </a:p>
          <a:p>
            <a:pPr algn="ctr"/>
            <a:r>
              <a:rPr lang="en-US" sz="800" b="1" dirty="0">
                <a:solidFill>
                  <a:schemeClr val="accent6">
                    <a:lumMod val="75000"/>
                  </a:schemeClr>
                </a:solidFill>
                <a:latin typeface="Cavolini" panose="03000502040302020204" pitchFamily="66" charset="0"/>
                <a:cs typeface="Cavolini" panose="03000502040302020204" pitchFamily="66" charset="0"/>
              </a:rPr>
              <a:t>Category : Courses</a:t>
            </a:r>
          </a:p>
          <a:p>
            <a:pPr algn="ctr"/>
            <a:r>
              <a:rPr lang="en-US" sz="800" b="1" dirty="0">
                <a:solidFill>
                  <a:schemeClr val="accent6">
                    <a:lumMod val="75000"/>
                  </a:schemeClr>
                </a:solidFill>
                <a:latin typeface="Cavolini" panose="03000502040302020204" pitchFamily="66" charset="0"/>
                <a:cs typeface="Cavolini" panose="03000502040302020204" pitchFamily="66" charset="0"/>
              </a:rPr>
              <a:t>Sales : £78.70M</a:t>
            </a:r>
          </a:p>
        </p:txBody>
      </p:sp>
      <p:sp>
        <p:nvSpPr>
          <p:cNvPr id="7" name="Folded Corner 6">
            <a:extLst>
              <a:ext uri="{FF2B5EF4-FFF2-40B4-BE49-F238E27FC236}">
                <a16:creationId xmlns:a16="http://schemas.microsoft.com/office/drawing/2014/main" id="{26E47134-A35F-8CF1-1DC0-AD3C5FDFD122}"/>
              </a:ext>
            </a:extLst>
          </p:cNvPr>
          <p:cNvSpPr/>
          <p:nvPr/>
        </p:nvSpPr>
        <p:spPr>
          <a:xfrm>
            <a:off x="558350" y="1899358"/>
            <a:ext cx="2047285" cy="1790610"/>
          </a:xfrm>
          <a:prstGeom prst="foldedCorner">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a:p>
            <a:pPr algn="ctr"/>
            <a:endParaRPr lang="en-US" sz="800" dirty="0">
              <a:solidFill>
                <a:schemeClr val="tx1"/>
              </a:solidFill>
            </a:endParaRPr>
          </a:p>
          <a:p>
            <a:pPr algn="ctr"/>
            <a:r>
              <a:rPr lang="en-US" sz="800" dirty="0">
                <a:solidFill>
                  <a:schemeClr val="tx1"/>
                </a:solidFill>
                <a:latin typeface="Cavolini" panose="03000502040302020204" pitchFamily="66" charset="0"/>
                <a:cs typeface="Cavolini" panose="03000502040302020204" pitchFamily="66" charset="0"/>
              </a:rPr>
              <a:t>Yearly trends show a slight increase from £82.55M in 2020 to £83.93M in 2021, but a notable drop to £18.35M in 2022. This significant decline demands a closer look at contributing factors and underscores the need for strategic adjustments moving forward.</a:t>
            </a:r>
          </a:p>
          <a:p>
            <a:pPr algn="ctr"/>
            <a:r>
              <a:rPr lang="en-US" sz="800" b="1" dirty="0">
                <a:solidFill>
                  <a:schemeClr val="accent6"/>
                </a:solidFill>
                <a:latin typeface="Cavolini" panose="03000502040302020204" pitchFamily="66" charset="0"/>
                <a:cs typeface="Cavolini" panose="03000502040302020204" pitchFamily="66" charset="0"/>
              </a:rPr>
              <a:t>Year : 2021</a:t>
            </a:r>
          </a:p>
          <a:p>
            <a:pPr algn="ctr"/>
            <a:r>
              <a:rPr lang="en-US" sz="800" b="1" dirty="0">
                <a:solidFill>
                  <a:schemeClr val="accent6"/>
                </a:solidFill>
                <a:latin typeface="Cavolini" panose="03000502040302020204" pitchFamily="66" charset="0"/>
                <a:cs typeface="Cavolini" panose="03000502040302020204" pitchFamily="66" charset="0"/>
              </a:rPr>
              <a:t>Sale: £83.93M</a:t>
            </a:r>
          </a:p>
          <a:p>
            <a:pPr algn="ctr"/>
            <a:r>
              <a:rPr lang="en-US" sz="800" b="1" dirty="0">
                <a:solidFill>
                  <a:srgbClr val="FF0000"/>
                </a:solidFill>
                <a:latin typeface="Cavolini" panose="03000502040302020204" pitchFamily="66" charset="0"/>
                <a:cs typeface="Cavolini" panose="03000502040302020204" pitchFamily="66" charset="0"/>
              </a:rPr>
              <a:t>Year : 2022</a:t>
            </a:r>
          </a:p>
          <a:p>
            <a:pPr algn="ctr"/>
            <a:r>
              <a:rPr lang="en-US" sz="800" b="1" dirty="0">
                <a:solidFill>
                  <a:srgbClr val="FF0000"/>
                </a:solidFill>
                <a:latin typeface="Cavolini" panose="03000502040302020204" pitchFamily="66" charset="0"/>
                <a:cs typeface="Cavolini" panose="03000502040302020204" pitchFamily="66" charset="0"/>
              </a:rPr>
              <a:t>Sales : £18.35M</a:t>
            </a:r>
          </a:p>
        </p:txBody>
      </p:sp>
      <p:sp>
        <p:nvSpPr>
          <p:cNvPr id="11" name="Explosion 1 10">
            <a:extLst>
              <a:ext uri="{FF2B5EF4-FFF2-40B4-BE49-F238E27FC236}">
                <a16:creationId xmlns:a16="http://schemas.microsoft.com/office/drawing/2014/main" id="{026158B9-2091-9C37-0E81-4480759F7D90}"/>
              </a:ext>
            </a:extLst>
          </p:cNvPr>
          <p:cNvSpPr/>
          <p:nvPr/>
        </p:nvSpPr>
        <p:spPr>
          <a:xfrm>
            <a:off x="9176368" y="3668628"/>
            <a:ext cx="2905041" cy="2343995"/>
          </a:xfrm>
          <a:prstGeom prst="irregularSeal1">
            <a:avLst/>
          </a:prstGeom>
          <a:solidFill>
            <a:schemeClr val="accent3">
              <a:lumMod val="40000"/>
              <a:lumOff val="6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avolini" panose="03000502040302020204" pitchFamily="66" charset="0"/>
                <a:cs typeface="Cavolini" panose="03000502040302020204" pitchFamily="66" charset="0"/>
              </a:rPr>
              <a:t>Pakistan, specifically Lahore, leads in sales with an impressive £103.51M. </a:t>
            </a:r>
          </a:p>
          <a:p>
            <a:pPr algn="ctr"/>
            <a:r>
              <a:rPr lang="en-US" sz="800" b="1" dirty="0">
                <a:solidFill>
                  <a:schemeClr val="bg2">
                    <a:lumMod val="50000"/>
                  </a:schemeClr>
                </a:solidFill>
                <a:latin typeface="Cavolini" panose="03000502040302020204" pitchFamily="66" charset="0"/>
                <a:cs typeface="Cavolini" panose="03000502040302020204" pitchFamily="66" charset="0"/>
              </a:rPr>
              <a:t>City : Lahore</a:t>
            </a:r>
          </a:p>
          <a:p>
            <a:pPr algn="ctr"/>
            <a:r>
              <a:rPr lang="en-US" sz="800" b="1" dirty="0">
                <a:solidFill>
                  <a:schemeClr val="bg2">
                    <a:lumMod val="50000"/>
                  </a:schemeClr>
                </a:solidFill>
                <a:latin typeface="Cavolini" panose="03000502040302020204" pitchFamily="66" charset="0"/>
                <a:cs typeface="Cavolini" panose="03000502040302020204" pitchFamily="66" charset="0"/>
              </a:rPr>
              <a:t>Sales : £103.51M</a:t>
            </a:r>
          </a:p>
        </p:txBody>
      </p:sp>
      <p:cxnSp>
        <p:nvCxnSpPr>
          <p:cNvPr id="15" name="Curved Connector 14">
            <a:extLst>
              <a:ext uri="{FF2B5EF4-FFF2-40B4-BE49-F238E27FC236}">
                <a16:creationId xmlns:a16="http://schemas.microsoft.com/office/drawing/2014/main" id="{420CF1C0-25D2-1E92-68F8-379FD81EE4B8}"/>
              </a:ext>
            </a:extLst>
          </p:cNvPr>
          <p:cNvCxnSpPr>
            <a:cxnSpLocks/>
          </p:cNvCxnSpPr>
          <p:nvPr/>
        </p:nvCxnSpPr>
        <p:spPr>
          <a:xfrm>
            <a:off x="6352248" y="2540899"/>
            <a:ext cx="3234117" cy="2411427"/>
          </a:xfrm>
          <a:prstGeom prst="curvedConnector3">
            <a:avLst/>
          </a:prstGeom>
          <a:ln>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816C6EF-2798-2E1E-0152-F60A1256C023}"/>
              </a:ext>
            </a:extLst>
          </p:cNvPr>
          <p:cNvCxnSpPr>
            <a:cxnSpLocks/>
          </p:cNvCxnSpPr>
          <p:nvPr/>
        </p:nvCxnSpPr>
        <p:spPr>
          <a:xfrm>
            <a:off x="2605635" y="2281954"/>
            <a:ext cx="987228" cy="894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Snip Diagonal Corner of Rectangle 23">
            <a:extLst>
              <a:ext uri="{FF2B5EF4-FFF2-40B4-BE49-F238E27FC236}">
                <a16:creationId xmlns:a16="http://schemas.microsoft.com/office/drawing/2014/main" id="{A5EFEA02-4C7D-B235-CE25-BB076A0EE5F8}"/>
              </a:ext>
            </a:extLst>
          </p:cNvPr>
          <p:cNvSpPr/>
          <p:nvPr/>
        </p:nvSpPr>
        <p:spPr>
          <a:xfrm>
            <a:off x="1327094" y="5041338"/>
            <a:ext cx="1901628" cy="1173194"/>
          </a:xfrm>
          <a:prstGeom prst="snip2DiagRect">
            <a:avLst/>
          </a:prstGeom>
          <a:solidFill>
            <a:srgbClr val="F3DB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tx1"/>
                </a:solidFill>
                <a:effectLst/>
                <a:latin typeface="Cavolini" panose="020B0604020202020204" pitchFamily="34" charset="0"/>
                <a:cs typeface="Cavolini" panose="020B0604020202020204" pitchFamily="34" charset="0"/>
              </a:rPr>
              <a:t>The Home Office segment takes the lead, commanding 49% of total sales with a substantial £90.56M.</a:t>
            </a:r>
          </a:p>
          <a:p>
            <a:pPr algn="ctr"/>
            <a:r>
              <a:rPr lang="en-US" sz="800" b="1" dirty="0">
                <a:solidFill>
                  <a:srgbClr val="7030A0"/>
                </a:solidFill>
                <a:latin typeface="Cavolini" panose="03000502040302020204" pitchFamily="66" charset="0"/>
                <a:cs typeface="Cavolini" panose="03000502040302020204" pitchFamily="66" charset="0"/>
              </a:rPr>
              <a:t>Segments : Home Office </a:t>
            </a:r>
          </a:p>
          <a:p>
            <a:pPr algn="ctr"/>
            <a:r>
              <a:rPr lang="en-US" sz="800" b="1" dirty="0">
                <a:solidFill>
                  <a:srgbClr val="7030A0"/>
                </a:solidFill>
                <a:latin typeface="Cavolini" panose="03000502040302020204" pitchFamily="66" charset="0"/>
                <a:cs typeface="Cavolini" panose="03000502040302020204" pitchFamily="66" charset="0"/>
              </a:rPr>
              <a:t>Sales : £ 90.56M</a:t>
            </a:r>
          </a:p>
        </p:txBody>
      </p:sp>
      <p:cxnSp>
        <p:nvCxnSpPr>
          <p:cNvPr id="26" name="Curved Connector 25">
            <a:extLst>
              <a:ext uri="{FF2B5EF4-FFF2-40B4-BE49-F238E27FC236}">
                <a16:creationId xmlns:a16="http://schemas.microsoft.com/office/drawing/2014/main" id="{00F99A7D-EE0D-2F8D-A3F6-C14929B341D0}"/>
              </a:ext>
            </a:extLst>
          </p:cNvPr>
          <p:cNvCxnSpPr>
            <a:cxnSpLocks/>
          </p:cNvCxnSpPr>
          <p:nvPr/>
        </p:nvCxnSpPr>
        <p:spPr>
          <a:xfrm flipV="1">
            <a:off x="3244906" y="5041338"/>
            <a:ext cx="736596" cy="5907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blue letters on a black background&#10;&#10;Description automatically generated">
            <a:extLst>
              <a:ext uri="{FF2B5EF4-FFF2-40B4-BE49-F238E27FC236}">
                <a16:creationId xmlns:a16="http://schemas.microsoft.com/office/drawing/2014/main" id="{FF7F4843-275C-89CA-2597-17658D653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937" y="6558421"/>
            <a:ext cx="2163349" cy="299579"/>
          </a:xfrm>
          <a:prstGeom prst="rect">
            <a:avLst/>
          </a:prstGeom>
        </p:spPr>
      </p:pic>
    </p:spTree>
    <p:extLst>
      <p:ext uri="{BB962C8B-B14F-4D97-AF65-F5344CB8AC3E}">
        <p14:creationId xmlns:p14="http://schemas.microsoft.com/office/powerpoint/2010/main" val="663573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data analysis&#10;&#10;Description automatically generated">
            <a:extLst>
              <a:ext uri="{FF2B5EF4-FFF2-40B4-BE49-F238E27FC236}">
                <a16:creationId xmlns:a16="http://schemas.microsoft.com/office/drawing/2014/main" id="{FC6CF5F8-972E-39A8-753E-C22A0D681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60" y="643467"/>
            <a:ext cx="9167410" cy="5569200"/>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a:extLst>
              <a:ext uri="{FF2B5EF4-FFF2-40B4-BE49-F238E27FC236}">
                <a16:creationId xmlns:a16="http://schemas.microsoft.com/office/drawing/2014/main" id="{F0E23FF6-3374-8CA5-2461-B98EACED20CD}"/>
              </a:ext>
            </a:extLst>
          </p:cNvPr>
          <p:cNvSpPr/>
          <p:nvPr/>
        </p:nvSpPr>
        <p:spPr>
          <a:xfrm>
            <a:off x="9021312" y="825333"/>
            <a:ext cx="1546174" cy="742499"/>
          </a:xfrm>
          <a:prstGeom prst="wedgeRoundRectCallou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Cavolini" panose="03000502040302020204" pitchFamily="66" charset="0"/>
                <a:cs typeface="Cavolini" panose="03000502040302020204" pitchFamily="66" charset="0"/>
              </a:rPr>
              <a:t>Liverpool surpasses Warrington in total employees, particularly excelling in the Finance and Sales departments.</a:t>
            </a:r>
            <a:r>
              <a:rPr lang="en-US" sz="800" dirty="0">
                <a:solidFill>
                  <a:schemeClr val="bg1"/>
                </a:solidFill>
                <a:latin typeface="Cavolini" panose="03000502040302020204" pitchFamily="66" charset="0"/>
                <a:cs typeface="Cavolini" panose="03000502040302020204" pitchFamily="66" charset="0"/>
              </a:rPr>
              <a:t> </a:t>
            </a:r>
          </a:p>
        </p:txBody>
      </p:sp>
      <p:sp>
        <p:nvSpPr>
          <p:cNvPr id="13" name="Freeform 12">
            <a:extLst>
              <a:ext uri="{FF2B5EF4-FFF2-40B4-BE49-F238E27FC236}">
                <a16:creationId xmlns:a16="http://schemas.microsoft.com/office/drawing/2014/main" id="{F0D951D2-6724-063B-1400-165B7AEC060E}"/>
              </a:ext>
            </a:extLst>
          </p:cNvPr>
          <p:cNvSpPr/>
          <p:nvPr/>
        </p:nvSpPr>
        <p:spPr>
          <a:xfrm>
            <a:off x="7603524" y="1654559"/>
            <a:ext cx="1865720" cy="907409"/>
          </a:xfrm>
          <a:custGeom>
            <a:avLst/>
            <a:gdLst>
              <a:gd name="connsiteX0" fmla="*/ 0 w 1865720"/>
              <a:gd name="connsiteY0" fmla="*/ 750890 h 907409"/>
              <a:gd name="connsiteX1" fmla="*/ 1861752 w 1865720"/>
              <a:gd name="connsiteY1" fmla="*/ 1246 h 907409"/>
              <a:gd name="connsiteX2" fmla="*/ 395417 w 1865720"/>
              <a:gd name="connsiteY2" fmla="*/ 907409 h 907409"/>
            </a:gdLst>
            <a:ahLst/>
            <a:cxnLst>
              <a:cxn ang="0">
                <a:pos x="connsiteX0" y="connsiteY0"/>
              </a:cxn>
              <a:cxn ang="0">
                <a:pos x="connsiteX1" y="connsiteY1"/>
              </a:cxn>
              <a:cxn ang="0">
                <a:pos x="connsiteX2" y="connsiteY2"/>
              </a:cxn>
            </a:cxnLst>
            <a:rect l="l" t="t" r="r" b="b"/>
            <a:pathLst>
              <a:path w="1865720" h="907409">
                <a:moveTo>
                  <a:pt x="0" y="750890"/>
                </a:moveTo>
                <a:cubicBezTo>
                  <a:pt x="897924" y="363025"/>
                  <a:pt x="1795849" y="-24840"/>
                  <a:pt x="1861752" y="1246"/>
                </a:cubicBezTo>
                <a:cubicBezTo>
                  <a:pt x="1927655" y="27332"/>
                  <a:pt x="1161536" y="467370"/>
                  <a:pt x="395417" y="907409"/>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endParaRPr>
          </a:p>
        </p:txBody>
      </p:sp>
      <p:sp>
        <p:nvSpPr>
          <p:cNvPr id="2" name="Oval Callout 1">
            <a:extLst>
              <a:ext uri="{FF2B5EF4-FFF2-40B4-BE49-F238E27FC236}">
                <a16:creationId xmlns:a16="http://schemas.microsoft.com/office/drawing/2014/main" id="{00FA7C07-F8D2-3F18-3EAE-C271CD3E986D}"/>
              </a:ext>
            </a:extLst>
          </p:cNvPr>
          <p:cNvSpPr/>
          <p:nvPr/>
        </p:nvSpPr>
        <p:spPr>
          <a:xfrm>
            <a:off x="9262683" y="2734042"/>
            <a:ext cx="2101232" cy="1526305"/>
          </a:xfrm>
          <a:prstGeom prst="wedgeEllipseCallou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Cavolini" panose="03000502040302020204" pitchFamily="66" charset="0"/>
                <a:cs typeface="Cavolini" panose="03000502040302020204" pitchFamily="66" charset="0"/>
              </a:rPr>
              <a:t>In the pivotal year of 2010, a noteworthy 100 employees joined, marking a substantial growth period for the organization.</a:t>
            </a:r>
          </a:p>
          <a:p>
            <a:pPr algn="ctr"/>
            <a:endParaRPr lang="en-GB" sz="800" b="0" i="0" dirty="0">
              <a:solidFill>
                <a:schemeClr val="bg1"/>
              </a:solidFill>
              <a:effectLst/>
              <a:latin typeface="Cavolini" panose="03000502040302020204" pitchFamily="66" charset="0"/>
              <a:cs typeface="Cavolini" panose="03000502040302020204" pitchFamily="66" charset="0"/>
            </a:endParaRPr>
          </a:p>
          <a:p>
            <a:pPr algn="ctr"/>
            <a:r>
              <a:rPr lang="en-US" sz="800" b="1" dirty="0">
                <a:solidFill>
                  <a:schemeClr val="bg1"/>
                </a:solidFill>
                <a:latin typeface="Cavolini" panose="03000502040302020204" pitchFamily="66" charset="0"/>
                <a:cs typeface="Cavolini" panose="03000502040302020204" pitchFamily="66" charset="0"/>
              </a:rPr>
              <a:t>Emp Count : 100</a:t>
            </a:r>
          </a:p>
          <a:p>
            <a:pPr algn="ctr"/>
            <a:r>
              <a:rPr lang="en-US" sz="800" b="1" dirty="0">
                <a:solidFill>
                  <a:schemeClr val="bg1"/>
                </a:solidFill>
                <a:latin typeface="Cavolini" panose="03000502040302020204" pitchFamily="66" charset="0"/>
                <a:cs typeface="Cavolini" panose="03000502040302020204" pitchFamily="66" charset="0"/>
              </a:rPr>
              <a:t>Year : 2010</a:t>
            </a:r>
          </a:p>
        </p:txBody>
      </p:sp>
      <p:sp>
        <p:nvSpPr>
          <p:cNvPr id="8" name="Vertical Scroll 7">
            <a:extLst>
              <a:ext uri="{FF2B5EF4-FFF2-40B4-BE49-F238E27FC236}">
                <a16:creationId xmlns:a16="http://schemas.microsoft.com/office/drawing/2014/main" id="{7A37DBE6-DCFE-7771-68BC-62131EEA4965}"/>
              </a:ext>
            </a:extLst>
          </p:cNvPr>
          <p:cNvSpPr/>
          <p:nvPr/>
        </p:nvSpPr>
        <p:spPr>
          <a:xfrm>
            <a:off x="1278541" y="1567832"/>
            <a:ext cx="1804523" cy="1345301"/>
          </a:xfrm>
          <a:prstGeom prst="vertic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GB" sz="900" dirty="0">
                <a:solidFill>
                  <a:schemeClr val="accent4">
                    <a:lumMod val="50000"/>
                  </a:schemeClr>
                </a:solidFill>
              </a:rPr>
            </a:br>
            <a:r>
              <a:rPr lang="en-GB" sz="800" b="0" i="0" dirty="0">
                <a:solidFill>
                  <a:schemeClr val="accent4">
                    <a:lumMod val="50000"/>
                  </a:schemeClr>
                </a:solidFill>
                <a:effectLst/>
                <a:latin typeface="Cavolini" panose="03000502040302020204" pitchFamily="66" charset="0"/>
                <a:cs typeface="Cavolini" panose="03000502040302020204" pitchFamily="66" charset="0"/>
              </a:rPr>
              <a:t>The Finance Department boasts a robust workforce, with 115 employees contributing to its operational strength</a:t>
            </a:r>
          </a:p>
          <a:p>
            <a:pPr algn="ctr"/>
            <a:r>
              <a:rPr lang="en-GB" sz="800" b="0" i="0" dirty="0">
                <a:solidFill>
                  <a:schemeClr val="accent4">
                    <a:lumMod val="50000"/>
                  </a:schemeClr>
                </a:solidFill>
                <a:effectLst/>
                <a:latin typeface="Cavolini" panose="03000502040302020204" pitchFamily="66" charset="0"/>
                <a:cs typeface="Cavolini" panose="03000502040302020204" pitchFamily="66" charset="0"/>
              </a:rPr>
              <a:t>.</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Department : Finance</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Employees: 115 </a:t>
            </a:r>
          </a:p>
        </p:txBody>
      </p:sp>
      <p:cxnSp>
        <p:nvCxnSpPr>
          <p:cNvPr id="10" name="Curved Connector 9">
            <a:extLst>
              <a:ext uri="{FF2B5EF4-FFF2-40B4-BE49-F238E27FC236}">
                <a16:creationId xmlns:a16="http://schemas.microsoft.com/office/drawing/2014/main" id="{61A91B80-58BD-AC3A-1F32-8A26690FF6D8}"/>
              </a:ext>
            </a:extLst>
          </p:cNvPr>
          <p:cNvCxnSpPr>
            <a:cxnSpLocks/>
          </p:cNvCxnSpPr>
          <p:nvPr/>
        </p:nvCxnSpPr>
        <p:spPr>
          <a:xfrm>
            <a:off x="2929317" y="2217218"/>
            <a:ext cx="1440383" cy="907409"/>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2" name="Horizontal Scroll 11">
            <a:extLst>
              <a:ext uri="{FF2B5EF4-FFF2-40B4-BE49-F238E27FC236}">
                <a16:creationId xmlns:a16="http://schemas.microsoft.com/office/drawing/2014/main" id="{0E5B53FA-073A-8130-35FB-55BFBA42E8C5}"/>
              </a:ext>
            </a:extLst>
          </p:cNvPr>
          <p:cNvSpPr/>
          <p:nvPr/>
        </p:nvSpPr>
        <p:spPr>
          <a:xfrm>
            <a:off x="1181438" y="4070295"/>
            <a:ext cx="1804523" cy="1539510"/>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accent4">
                    <a:lumMod val="50000"/>
                  </a:schemeClr>
                </a:solidFill>
                <a:effectLst/>
                <a:latin typeface="Cavolini" panose="03000502040302020204" pitchFamily="66" charset="0"/>
                <a:cs typeface="Cavolini" panose="03000502040302020204" pitchFamily="66" charset="0"/>
              </a:rPr>
              <a:t>The Sales Department secures the top spot with the highest total salary, amounting to £8.64M. </a:t>
            </a:r>
          </a:p>
          <a:p>
            <a:pPr algn="ctr"/>
            <a:endParaRPr lang="en-GB" sz="800" b="0" i="0" dirty="0">
              <a:solidFill>
                <a:schemeClr val="accent4">
                  <a:lumMod val="50000"/>
                </a:schemeClr>
              </a:solidFill>
              <a:effectLst/>
              <a:latin typeface="Cavolini" panose="03000502040302020204" pitchFamily="66" charset="0"/>
              <a:cs typeface="Cavolini" panose="03000502040302020204" pitchFamily="66" charset="0"/>
            </a:endParaRPr>
          </a:p>
          <a:p>
            <a:pPr algn="ctr"/>
            <a:r>
              <a:rPr lang="en-US" sz="800" b="1" dirty="0">
                <a:solidFill>
                  <a:schemeClr val="accent4">
                    <a:lumMod val="50000"/>
                  </a:schemeClr>
                </a:solidFill>
                <a:latin typeface="Cavolini" panose="03000502040302020204" pitchFamily="66" charset="0"/>
                <a:cs typeface="Cavolini" panose="03000502040302020204" pitchFamily="66" charset="0"/>
              </a:rPr>
              <a:t>Salary: 8.64M</a:t>
            </a:r>
          </a:p>
          <a:p>
            <a:pPr algn="ctr"/>
            <a:r>
              <a:rPr lang="en-US" sz="800" b="1" dirty="0">
                <a:solidFill>
                  <a:schemeClr val="accent4">
                    <a:lumMod val="50000"/>
                  </a:schemeClr>
                </a:solidFill>
                <a:latin typeface="Cavolini" panose="03000502040302020204" pitchFamily="66" charset="0"/>
                <a:cs typeface="Cavolini" panose="03000502040302020204" pitchFamily="66" charset="0"/>
              </a:rPr>
              <a:t>Department: Sales</a:t>
            </a:r>
          </a:p>
        </p:txBody>
      </p:sp>
      <p:sp>
        <p:nvSpPr>
          <p:cNvPr id="14" name="TextBox 13">
            <a:extLst>
              <a:ext uri="{FF2B5EF4-FFF2-40B4-BE49-F238E27FC236}">
                <a16:creationId xmlns:a16="http://schemas.microsoft.com/office/drawing/2014/main" id="{E3690630-A142-27D2-29BD-800D31C4E612}"/>
              </a:ext>
            </a:extLst>
          </p:cNvPr>
          <p:cNvSpPr txBox="1"/>
          <p:nvPr/>
        </p:nvSpPr>
        <p:spPr>
          <a:xfrm>
            <a:off x="3847587" y="4513712"/>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(£8.64M)</a:t>
            </a:r>
          </a:p>
        </p:txBody>
      </p:sp>
      <p:sp>
        <p:nvSpPr>
          <p:cNvPr id="15" name="TextBox 14">
            <a:extLst>
              <a:ext uri="{FF2B5EF4-FFF2-40B4-BE49-F238E27FC236}">
                <a16:creationId xmlns:a16="http://schemas.microsoft.com/office/drawing/2014/main" id="{ED53D2AC-739B-A8AD-65AA-147F93E6487B}"/>
              </a:ext>
            </a:extLst>
          </p:cNvPr>
          <p:cNvSpPr txBox="1"/>
          <p:nvPr/>
        </p:nvSpPr>
        <p:spPr>
          <a:xfrm>
            <a:off x="5121115" y="4513711"/>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(£8.14M)</a:t>
            </a:r>
          </a:p>
        </p:txBody>
      </p:sp>
      <p:sp>
        <p:nvSpPr>
          <p:cNvPr id="16" name="TextBox 15">
            <a:extLst>
              <a:ext uri="{FF2B5EF4-FFF2-40B4-BE49-F238E27FC236}">
                <a16:creationId xmlns:a16="http://schemas.microsoft.com/office/drawing/2014/main" id="{2BA3D06C-C997-0F98-9255-7B15930666E5}"/>
              </a:ext>
            </a:extLst>
          </p:cNvPr>
          <p:cNvSpPr txBox="1"/>
          <p:nvPr/>
        </p:nvSpPr>
        <p:spPr>
          <a:xfrm>
            <a:off x="6434752" y="4513711"/>
            <a:ext cx="823804" cy="276999"/>
          </a:xfrm>
          <a:prstGeom prst="rect">
            <a:avLst/>
          </a:prstGeom>
          <a:noFill/>
        </p:spPr>
        <p:txBody>
          <a:bodyPr wrap="square" rtlCol="0">
            <a:spAutoFit/>
          </a:bodyPr>
          <a:lstStyle/>
          <a:p>
            <a:r>
              <a:rPr lang="en-US" sz="1200" dirty="0">
                <a:solidFill>
                  <a:schemeClr val="bg1">
                    <a:lumMod val="95000"/>
                  </a:schemeClr>
                </a:solidFill>
                <a:latin typeface="Times New Roman" panose="02020603050405020304" pitchFamily="18" charset="0"/>
                <a:cs typeface="Times New Roman" panose="02020603050405020304" pitchFamily="18" charset="0"/>
              </a:rPr>
              <a:t>(£6.18M)</a:t>
            </a:r>
          </a:p>
        </p:txBody>
      </p:sp>
      <p:sp>
        <p:nvSpPr>
          <p:cNvPr id="19" name="TextBox 18">
            <a:extLst>
              <a:ext uri="{FF2B5EF4-FFF2-40B4-BE49-F238E27FC236}">
                <a16:creationId xmlns:a16="http://schemas.microsoft.com/office/drawing/2014/main" id="{E8E1BADB-8DC4-682D-02D9-E1234DBCA18B}"/>
              </a:ext>
            </a:extLst>
          </p:cNvPr>
          <p:cNvSpPr txBox="1"/>
          <p:nvPr/>
        </p:nvSpPr>
        <p:spPr>
          <a:xfrm>
            <a:off x="6483757" y="5144982"/>
            <a:ext cx="823804" cy="276999"/>
          </a:xfrm>
          <a:prstGeom prst="rect">
            <a:avLst/>
          </a:prstGeom>
          <a:noFill/>
        </p:spPr>
        <p:txBody>
          <a:bodyPr wrap="square" rtlCol="0">
            <a:spAutoFit/>
          </a:bodyPr>
          <a:lstStyle/>
          <a:p>
            <a:r>
              <a:rPr lang="en-US" sz="1200" dirty="0">
                <a:solidFill>
                  <a:schemeClr val="bg1">
                    <a:lumMod val="85000"/>
                  </a:schemeClr>
                </a:solidFill>
                <a:latin typeface="Times New Roman" panose="02020603050405020304" pitchFamily="18" charset="0"/>
                <a:cs typeface="Times New Roman" panose="02020603050405020304" pitchFamily="18" charset="0"/>
              </a:rPr>
              <a:t>(£2.44M)</a:t>
            </a:r>
          </a:p>
        </p:txBody>
      </p:sp>
      <p:cxnSp>
        <p:nvCxnSpPr>
          <p:cNvPr id="20" name="Curved Connector 19">
            <a:extLst>
              <a:ext uri="{FF2B5EF4-FFF2-40B4-BE49-F238E27FC236}">
                <a16:creationId xmlns:a16="http://schemas.microsoft.com/office/drawing/2014/main" id="{D14F3D0B-9232-4614-6940-34A6871EA1F8}"/>
              </a:ext>
            </a:extLst>
          </p:cNvPr>
          <p:cNvCxnSpPr>
            <a:cxnSpLocks/>
            <a:endCxn id="14" idx="1"/>
          </p:cNvCxnSpPr>
          <p:nvPr/>
        </p:nvCxnSpPr>
        <p:spPr>
          <a:xfrm flipV="1">
            <a:off x="2976521" y="4652212"/>
            <a:ext cx="871066" cy="39810"/>
          </a:xfrm>
          <a:prstGeom prst="curvedConnector3">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26" name="Freeform 25">
            <a:extLst>
              <a:ext uri="{FF2B5EF4-FFF2-40B4-BE49-F238E27FC236}">
                <a16:creationId xmlns:a16="http://schemas.microsoft.com/office/drawing/2014/main" id="{AF5C8E80-8693-3BC8-291A-E13541A7E0A6}"/>
              </a:ext>
            </a:extLst>
          </p:cNvPr>
          <p:cNvSpPr/>
          <p:nvPr/>
        </p:nvSpPr>
        <p:spPr>
          <a:xfrm>
            <a:off x="7242372" y="2799845"/>
            <a:ext cx="2658729" cy="2345138"/>
          </a:xfrm>
          <a:custGeom>
            <a:avLst/>
            <a:gdLst>
              <a:gd name="connsiteX0" fmla="*/ 0 w 3107341"/>
              <a:gd name="connsiteY0" fmla="*/ 0 h 2357273"/>
              <a:gd name="connsiteX1" fmla="*/ 1675051 w 3107341"/>
              <a:gd name="connsiteY1" fmla="*/ 2306230 h 2357273"/>
              <a:gd name="connsiteX2" fmla="*/ 3107341 w 3107341"/>
              <a:gd name="connsiteY2" fmla="*/ 1642683 h 2357273"/>
            </a:gdLst>
            <a:ahLst/>
            <a:cxnLst>
              <a:cxn ang="0">
                <a:pos x="connsiteX0" y="connsiteY0"/>
              </a:cxn>
              <a:cxn ang="0">
                <a:pos x="connsiteX1" y="connsiteY1"/>
              </a:cxn>
              <a:cxn ang="0">
                <a:pos x="connsiteX2" y="connsiteY2"/>
              </a:cxn>
            </a:cxnLst>
            <a:rect l="l" t="t" r="r" b="b"/>
            <a:pathLst>
              <a:path w="3107341" h="2357273">
                <a:moveTo>
                  <a:pt x="0" y="0"/>
                </a:moveTo>
                <a:cubicBezTo>
                  <a:pt x="578580" y="1016225"/>
                  <a:pt x="1157161" y="2032450"/>
                  <a:pt x="1675051" y="2306230"/>
                </a:cubicBezTo>
                <a:cubicBezTo>
                  <a:pt x="2192941" y="2580010"/>
                  <a:pt x="2856488" y="1664262"/>
                  <a:pt x="3107341" y="1642683"/>
                </a:cubicBezTo>
              </a:path>
            </a:pathLst>
          </a:cu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929317" y="288485"/>
            <a:ext cx="5947646" cy="617823"/>
          </a:xfrm>
          <a:prstGeom prst="doubleWave">
            <a:avLst/>
          </a:prstGeom>
          <a:ln>
            <a:solidFill>
              <a:schemeClr val="accent4">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HR Highlights</a:t>
            </a:r>
          </a:p>
        </p:txBody>
      </p:sp>
      <p:pic>
        <p:nvPicPr>
          <p:cNvPr id="30" name="Picture 29" descr="A blue letters on a black background&#10;&#10;Description automatically generated">
            <a:extLst>
              <a:ext uri="{FF2B5EF4-FFF2-40B4-BE49-F238E27FC236}">
                <a16:creationId xmlns:a16="http://schemas.microsoft.com/office/drawing/2014/main" id="{C4468017-CD66-CB5A-B7B8-509CB4D82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2937" y="6558421"/>
            <a:ext cx="2163349" cy="299579"/>
          </a:xfrm>
          <a:prstGeom prst="rect">
            <a:avLst/>
          </a:prstGeom>
        </p:spPr>
      </p:pic>
    </p:spTree>
    <p:extLst>
      <p:ext uri="{BB962C8B-B14F-4D97-AF65-F5344CB8AC3E}">
        <p14:creationId xmlns:p14="http://schemas.microsoft.com/office/powerpoint/2010/main" val="2480203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68EA0-705A-B149-75D1-D100F9BE63F8}"/>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5400" dirty="0">
                <a:solidFill>
                  <a:schemeClr val="bg1"/>
                </a:solidFill>
                <a:latin typeface="Cavolini" panose="03000502040302020204" pitchFamily="66" charset="0"/>
                <a:cs typeface="Cavolini" panose="03000502040302020204" pitchFamily="66" charset="0"/>
              </a:rPr>
              <a:t>Power BI vs Tableau</a:t>
            </a:r>
          </a:p>
        </p:txBody>
      </p:sp>
      <p:sp>
        <p:nvSpPr>
          <p:cNvPr id="38" name="Freeform: Shape 37">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42" name="Oval 41">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4"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Oval 62">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ABE41A9F-85A2-2DFA-6C39-217C4087AD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1996" y="713528"/>
            <a:ext cx="2104795" cy="2077011"/>
          </a:xfrm>
          <a:prstGeom prst="rect">
            <a:avLst/>
          </a:prstGeom>
        </p:spPr>
      </p:pic>
      <p:pic>
        <p:nvPicPr>
          <p:cNvPr id="5" name="Graphic 4">
            <a:extLst>
              <a:ext uri="{FF2B5EF4-FFF2-40B4-BE49-F238E27FC236}">
                <a16:creationId xmlns:a16="http://schemas.microsoft.com/office/drawing/2014/main" id="{AB98D503-3FA6-C1F5-38C5-BD1F004E2E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600000">
            <a:off x="8359979" y="3746058"/>
            <a:ext cx="2560781" cy="1707187"/>
          </a:xfrm>
          <a:prstGeom prst="rect">
            <a:avLst/>
          </a:prstGeom>
        </p:spPr>
      </p:pic>
    </p:spTree>
    <p:extLst>
      <p:ext uri="{BB962C8B-B14F-4D97-AF65-F5344CB8AC3E}">
        <p14:creationId xmlns:p14="http://schemas.microsoft.com/office/powerpoint/2010/main" val="280592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636542" y="2341032"/>
            <a:ext cx="5351284" cy="469689"/>
          </a:xfrm>
        </p:spPr>
        <p:txBody>
          <a:bodyPr vert="horz" lIns="91440" tIns="45720" rIns="91440" bIns="45720" rtlCol="0" anchor="b">
            <a:normAutofit fontScale="90000"/>
          </a:bodyPr>
          <a:lstStyle/>
          <a:p>
            <a:r>
              <a:rPr lang="en-GB" sz="6700" b="1" dirty="0">
                <a:solidFill>
                  <a:schemeClr val="bg1"/>
                </a:solidFill>
                <a:effectLst/>
                <a:latin typeface="Cavolini" panose="03000502040302020204" pitchFamily="66" charset="0"/>
                <a:cs typeface="Cavolini" panose="03000502040302020204" pitchFamily="66" charset="0"/>
              </a:rPr>
              <a:t>Introduction</a:t>
            </a:r>
            <a:endParaRPr lang="en-US" sz="32300" b="1" kern="1200" dirty="0">
              <a:solidFill>
                <a:schemeClr val="bg1"/>
              </a:solidFill>
              <a:latin typeface="Cavolini" panose="03000502040302020204" pitchFamily="66" charset="0"/>
              <a:cs typeface="Cavolini" panose="03000502040302020204" pitchFamily="66" charset="0"/>
            </a:endParaRP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a:extLst>
              <a:ext uri="{FF2B5EF4-FFF2-40B4-BE49-F238E27FC236}">
                <a16:creationId xmlns:a16="http://schemas.microsoft.com/office/drawing/2014/main" id="{703A747F-6038-C1D1-55F6-D6EA0F9CCEE0}"/>
              </a:ext>
            </a:extLst>
          </p:cNvPr>
          <p:cNvSpPr txBox="1"/>
          <p:nvPr/>
        </p:nvSpPr>
        <p:spPr>
          <a:xfrm>
            <a:off x="6769385" y="862665"/>
            <a:ext cx="3923500" cy="4154984"/>
          </a:xfrm>
          <a:prstGeom prst="rect">
            <a:avLst/>
          </a:prstGeom>
          <a:noFill/>
        </p:spPr>
        <p:txBody>
          <a:bodyPr wrap="square">
            <a:spAutoFit/>
          </a:bodyPr>
          <a:lstStyle/>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Business Intelligence (BI) is vital for organizations today.</a:t>
            </a:r>
          </a:p>
          <a:p>
            <a:pPr algn="l"/>
            <a:endParaRPr lang="en-GB" sz="2400" b="0" i="0" dirty="0">
              <a:solidFill>
                <a:srgbClr val="D1D5DB"/>
              </a:solidFill>
              <a:effectLst/>
              <a:latin typeface="Cavolini" panose="03000502040302020204" pitchFamily="66" charset="0"/>
              <a:cs typeface="Cavolini" panose="03000502040302020204" pitchFamily="66" charset="0"/>
            </a:endParaRPr>
          </a:p>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Power BI and Tableau are leading BI tools.</a:t>
            </a:r>
          </a:p>
          <a:p>
            <a:pPr algn="l"/>
            <a:endParaRPr lang="en-GB" sz="2400" b="0" i="0" dirty="0">
              <a:solidFill>
                <a:srgbClr val="D1D5DB"/>
              </a:solidFill>
              <a:effectLst/>
              <a:latin typeface="Cavolini" panose="03000502040302020204" pitchFamily="66" charset="0"/>
              <a:cs typeface="Cavolini" panose="03000502040302020204" pitchFamily="66" charset="0"/>
            </a:endParaRPr>
          </a:p>
          <a:p>
            <a:pPr algn="l">
              <a:buFont typeface="Arial" panose="020B0604020202020204" pitchFamily="34" charset="0"/>
              <a:buChar char="•"/>
            </a:pPr>
            <a:r>
              <a:rPr lang="en-GB" sz="2400" b="0" i="0" dirty="0">
                <a:solidFill>
                  <a:srgbClr val="D1D5DB"/>
                </a:solidFill>
                <a:effectLst/>
                <a:latin typeface="Cavolini" panose="03000502040302020204" pitchFamily="66" charset="0"/>
                <a:cs typeface="Cavolini" panose="03000502040302020204" pitchFamily="66" charset="0"/>
              </a:rPr>
              <a:t>Data analytics market expected to reach USD $329.8 billion by 2030.</a:t>
            </a:r>
          </a:p>
        </p:txBody>
      </p:sp>
    </p:spTree>
    <p:extLst>
      <p:ext uri="{BB962C8B-B14F-4D97-AF65-F5344CB8AC3E}">
        <p14:creationId xmlns:p14="http://schemas.microsoft.com/office/powerpoint/2010/main" val="390358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634790" y="288485"/>
            <a:ext cx="5947646" cy="617823"/>
          </a:xfrm>
          <a:prstGeom prst="doubleWav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4400" b="1" i="0" dirty="0">
                <a:effectLst/>
                <a:latin typeface="Cavolini" panose="03000502040302020204" pitchFamily="66" charset="0"/>
                <a:cs typeface="Cavolini" panose="03000502040302020204" pitchFamily="66" charset="0"/>
              </a:rPr>
              <a:t>Tableau Overview</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6" name="TextBox 35">
            <a:extLst>
              <a:ext uri="{FF2B5EF4-FFF2-40B4-BE49-F238E27FC236}">
                <a16:creationId xmlns:a16="http://schemas.microsoft.com/office/drawing/2014/main" id="{B8A2DC85-5015-2CE9-7B3C-BF986F7F3AE6}"/>
              </a:ext>
            </a:extLst>
          </p:cNvPr>
          <p:cNvSpPr txBox="1"/>
          <p:nvPr/>
        </p:nvSpPr>
        <p:spPr>
          <a:xfrm>
            <a:off x="1131685" y="1480837"/>
            <a:ext cx="11060316" cy="3539430"/>
          </a:xfrm>
          <a:prstGeom prst="rect">
            <a:avLst/>
          </a:prstGeom>
          <a:noFill/>
        </p:spPr>
        <p:txBody>
          <a:bodyPr wrap="square">
            <a:spAutoFit/>
          </a:bodyPr>
          <a:lstStyle/>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Interactive data visualization tool.</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Acquired by Salesforce in 2019.</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Key Features: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Vector maps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Nested sorting</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Data collaboration</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Companies using Tableau: UN World Food Programme, Wipro, LinkedIn.</a:t>
            </a:r>
          </a:p>
        </p:txBody>
      </p:sp>
    </p:spTree>
    <p:extLst>
      <p:ext uri="{BB962C8B-B14F-4D97-AF65-F5344CB8AC3E}">
        <p14:creationId xmlns:p14="http://schemas.microsoft.com/office/powerpoint/2010/main" val="268646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744CB9FD-C704-14D3-724F-F5B37CB020EE}"/>
              </a:ext>
            </a:extLst>
          </p:cNvPr>
          <p:cNvSpPr/>
          <p:nvPr/>
        </p:nvSpPr>
        <p:spPr>
          <a:xfrm>
            <a:off x="2634790" y="288485"/>
            <a:ext cx="5947646" cy="617823"/>
          </a:xfrm>
          <a:prstGeom prst="doubleWav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4400" b="1" i="0" dirty="0">
                <a:effectLst/>
                <a:latin typeface="Cavolini" panose="03000502040302020204" pitchFamily="66" charset="0"/>
                <a:cs typeface="Cavolini" panose="03000502040302020204" pitchFamily="66" charset="0"/>
              </a:rPr>
              <a:t>Power BI Overview</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volini" panose="03000502040302020204" pitchFamily="66" charset="0"/>
              <a:cs typeface="Cavolini" panose="03000502040302020204" pitchFamily="66" charset="0"/>
            </a:endParaRPr>
          </a:p>
        </p:txBody>
      </p:sp>
      <p:sp>
        <p:nvSpPr>
          <p:cNvPr id="36" name="TextBox 35">
            <a:extLst>
              <a:ext uri="{FF2B5EF4-FFF2-40B4-BE49-F238E27FC236}">
                <a16:creationId xmlns:a16="http://schemas.microsoft.com/office/drawing/2014/main" id="{B8A2DC85-5015-2CE9-7B3C-BF986F7F3AE6}"/>
              </a:ext>
            </a:extLst>
          </p:cNvPr>
          <p:cNvSpPr txBox="1"/>
          <p:nvPr/>
        </p:nvSpPr>
        <p:spPr>
          <a:xfrm>
            <a:off x="1131685" y="1480837"/>
            <a:ext cx="11060316" cy="3539430"/>
          </a:xfrm>
          <a:prstGeom prst="rect">
            <a:avLst/>
          </a:prstGeom>
          <a:noFill/>
        </p:spPr>
        <p:txBody>
          <a:bodyPr wrap="square">
            <a:spAutoFit/>
          </a:bodyPr>
          <a:lstStyle/>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BI and data visualization tool by Microsoft.</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Publicly available since 2015.</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Key Features:</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Filtration</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DAX</a:t>
            </a:r>
          </a:p>
          <a:p>
            <a:pPr marL="742950" lvl="1" indent="-285750"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Real-time dashboards</a:t>
            </a:r>
          </a:p>
          <a:p>
            <a:pPr algn="l">
              <a:buFont typeface="Arial" panose="020B0604020202020204" pitchFamily="34" charset="0"/>
              <a:buChar char="•"/>
            </a:pPr>
            <a:r>
              <a:rPr lang="en-GB" sz="2800" b="0" i="0" dirty="0">
                <a:effectLst/>
                <a:latin typeface="Cavolini" panose="03000502040302020204" pitchFamily="66" charset="0"/>
                <a:cs typeface="Cavolini" panose="03000502040302020204" pitchFamily="66" charset="0"/>
              </a:rPr>
              <a:t>Companies using Power BI: Heathrow, Adobe, EY, Rolls Royce.</a:t>
            </a:r>
          </a:p>
        </p:txBody>
      </p:sp>
    </p:spTree>
    <p:extLst>
      <p:ext uri="{BB962C8B-B14F-4D97-AF65-F5344CB8AC3E}">
        <p14:creationId xmlns:p14="http://schemas.microsoft.com/office/powerpoint/2010/main" val="41969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4494226" y="213627"/>
            <a:ext cx="7287778" cy="3215373"/>
          </a:xfrm>
        </p:spPr>
        <p:txBody>
          <a:bodyPr>
            <a:normAutofit/>
          </a:bodyPr>
          <a:lstStyle/>
          <a:p>
            <a:pPr algn="ctr"/>
            <a:r>
              <a:rPr lang="en-GB" b="1" dirty="0">
                <a:solidFill>
                  <a:schemeClr val="bg1"/>
                </a:solidFill>
                <a:latin typeface="Cavolini" panose="03000502040302020204" pitchFamily="66" charset="0"/>
                <a:cs typeface="Cavolini" panose="03000502040302020204" pitchFamily="66" charset="0"/>
              </a:rPr>
              <a:t>BI Implementation Business Case</a:t>
            </a:r>
          </a:p>
        </p:txBody>
      </p:sp>
      <p:sp>
        <p:nvSpPr>
          <p:cNvPr id="21" name="Freeform: Shape 2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74833699-EEC2-0DAB-3B99-97FBD3D4C304}"/>
              </a:ext>
            </a:extLst>
          </p:cNvPr>
          <p:cNvSpPr>
            <a:spLocks noGrp="1"/>
          </p:cNvSpPr>
          <p:nvPr>
            <p:ph idx="1"/>
          </p:nvPr>
        </p:nvSpPr>
        <p:spPr>
          <a:xfrm>
            <a:off x="3248047" y="2413928"/>
            <a:ext cx="6252606" cy="4351338"/>
          </a:xfrm>
        </p:spPr>
        <p:txBody>
          <a:bodyPr>
            <a:normAutofit/>
          </a:bodyPr>
          <a:lstStyle/>
          <a:p>
            <a:pPr marL="0" indent="0">
              <a:buNone/>
            </a:pPr>
            <a:endParaRPr lang="en-GB" dirty="0">
              <a:solidFill>
                <a:schemeClr val="bg1"/>
              </a:solidFill>
              <a:latin typeface="Cavolini" panose="03000502040302020204" pitchFamily="66" charset="0"/>
              <a:cs typeface="Cavolini" panose="03000502040302020204" pitchFamily="66" charset="0"/>
            </a:endParaRPr>
          </a:p>
          <a:p>
            <a:pPr marL="0" indent="0">
              <a:buNone/>
            </a:pPr>
            <a:endParaRPr lang="en-GB" dirty="0">
              <a:solidFill>
                <a:schemeClr val="bg1"/>
              </a:solidFill>
              <a:latin typeface="Cavolini" panose="03000502040302020204" pitchFamily="66" charset="0"/>
              <a:cs typeface="Cavolini" panose="03000502040302020204" pitchFamily="66" charset="0"/>
            </a:endParaRPr>
          </a:p>
          <a:p>
            <a:r>
              <a:rPr lang="en-GB" b="0" i="0" dirty="0">
                <a:solidFill>
                  <a:srgbClr val="D1D5DB"/>
                </a:solidFill>
                <a:effectLst/>
                <a:latin typeface="Cavolini" panose="03000502040302020204" pitchFamily="66" charset="0"/>
                <a:cs typeface="Cavolini" panose="03000502040302020204" pitchFamily="66" charset="0"/>
              </a:rPr>
              <a:t>Rationale for Transition: Proposing the Adoption of BI Tools, Including Power BI and Tableau, to Enhance Data Analysis and Visualization Capabilities.</a:t>
            </a:r>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881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385049" y="392976"/>
            <a:ext cx="6132843" cy="3570162"/>
          </a:xfrm>
        </p:spPr>
        <p:txBody>
          <a:bodyPr vert="horz" lIns="91440" tIns="45720" rIns="91440" bIns="45720" rtlCol="0" anchor="b">
            <a:normAutofit fontScale="90000"/>
          </a:bodyPr>
          <a:lstStyle/>
          <a:p>
            <a:r>
              <a:rPr lang="en-GB" sz="6000" b="1" i="0" dirty="0">
                <a:solidFill>
                  <a:schemeClr val="bg1"/>
                </a:solidFill>
                <a:effectLst/>
                <a:highlight>
                  <a:srgbClr val="000000"/>
                </a:highlight>
                <a:latin typeface="Cavolini" panose="03000502040302020204" pitchFamily="66" charset="0"/>
                <a:cs typeface="Cavolini" panose="03000502040302020204" pitchFamily="66" charset="0"/>
              </a:rPr>
              <a:t>Key Differences and Considerations</a:t>
            </a:r>
            <a:endParaRPr lang="en-US" sz="13800" b="1" kern="1200" dirty="0">
              <a:solidFill>
                <a:schemeClr val="bg1"/>
              </a:solidFill>
              <a:highlight>
                <a:srgbClr val="000000"/>
              </a:highlight>
              <a:latin typeface="Cavolini" panose="03000502040302020204" pitchFamily="66" charset="0"/>
              <a:cs typeface="Cavolini" panose="03000502040302020204" pitchFamily="66" charset="0"/>
            </a:endParaRP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able 5">
            <a:extLst>
              <a:ext uri="{FF2B5EF4-FFF2-40B4-BE49-F238E27FC236}">
                <a16:creationId xmlns:a16="http://schemas.microsoft.com/office/drawing/2014/main" id="{ACA9CF45-EFA6-9BB2-B507-56269D1933DB}"/>
              </a:ext>
            </a:extLst>
          </p:cNvPr>
          <p:cNvGraphicFramePr>
            <a:graphicFrameLocks noGrp="1"/>
          </p:cNvGraphicFramePr>
          <p:nvPr>
            <p:extLst>
              <p:ext uri="{D42A27DB-BD31-4B8C-83A1-F6EECF244321}">
                <p14:modId xmlns:p14="http://schemas.microsoft.com/office/powerpoint/2010/main" val="54839888"/>
              </p:ext>
            </p:extLst>
          </p:nvPr>
        </p:nvGraphicFramePr>
        <p:xfrm>
          <a:off x="6649292" y="761034"/>
          <a:ext cx="4459311" cy="5373863"/>
        </p:xfrm>
        <a:graphic>
          <a:graphicData uri="http://schemas.openxmlformats.org/drawingml/2006/table">
            <a:tbl>
              <a:tblPr firstRow="1" bandRow="1">
                <a:solidFill>
                  <a:schemeClr val="tx1">
                    <a:lumMod val="65000"/>
                    <a:lumOff val="35000"/>
                  </a:schemeClr>
                </a:solidFill>
                <a:tableStyleId>{69012ECD-51FC-41F1-AA8D-1B2483CD663E}</a:tableStyleId>
              </a:tblPr>
              <a:tblGrid>
                <a:gridCol w="1494753">
                  <a:extLst>
                    <a:ext uri="{9D8B030D-6E8A-4147-A177-3AD203B41FA5}">
                      <a16:colId xmlns:a16="http://schemas.microsoft.com/office/drawing/2014/main" val="768709986"/>
                    </a:ext>
                  </a:extLst>
                </a:gridCol>
                <a:gridCol w="1494753">
                  <a:extLst>
                    <a:ext uri="{9D8B030D-6E8A-4147-A177-3AD203B41FA5}">
                      <a16:colId xmlns:a16="http://schemas.microsoft.com/office/drawing/2014/main" val="1345451489"/>
                    </a:ext>
                  </a:extLst>
                </a:gridCol>
                <a:gridCol w="1469805">
                  <a:extLst>
                    <a:ext uri="{9D8B030D-6E8A-4147-A177-3AD203B41FA5}">
                      <a16:colId xmlns:a16="http://schemas.microsoft.com/office/drawing/2014/main" val="2346012956"/>
                    </a:ext>
                  </a:extLst>
                </a:gridCol>
              </a:tblGrid>
              <a:tr h="432371">
                <a:tc>
                  <a:txBody>
                    <a:bodyPr/>
                    <a:lstStyle/>
                    <a:p>
                      <a:pPr marL="0" indent="0" algn="l">
                        <a:buFont typeface="Arial" panose="020B0604020202020204" pitchFamily="34" charset="0"/>
                        <a:buNone/>
                      </a:pPr>
                      <a:endParaRPr lang="en-GB" sz="1200" b="1" cap="all" spc="60" dirty="0">
                        <a:solidFill>
                          <a:schemeClr val="tx1"/>
                        </a:solidFill>
                        <a:latin typeface="Cavolini" panose="03000502040302020204" pitchFamily="66" charset="0"/>
                        <a:cs typeface="Cavolini" panose="03000502040302020204" pitchFamily="66" charset="0"/>
                      </a:endParaRPr>
                    </a:p>
                  </a:txBody>
                  <a:tcPr marL="106182" marR="106182" marT="106182" marB="106182">
                    <a:lnL w="12700" cmpd="sng">
                      <a:noFill/>
                    </a:lnL>
                    <a:lnR w="12700" cmpd="sng">
                      <a:noFill/>
                    </a:lnR>
                    <a:lnT w="12700" cmpd="sng">
                      <a:noFill/>
                    </a:lnT>
                    <a:lnB w="38100" cmpd="sng">
                      <a:noFill/>
                    </a:lnB>
                    <a:noFill/>
                  </a:tcPr>
                </a:tc>
                <a:tc>
                  <a:txBody>
                    <a:bodyPr/>
                    <a:lstStyle/>
                    <a:p>
                      <a:pPr marL="0" indent="0" algn="l">
                        <a:buFont typeface="Arial" panose="020B0604020202020204" pitchFamily="34" charset="0"/>
                        <a:buNone/>
                      </a:pPr>
                      <a:r>
                        <a:rPr lang="en-GB" sz="1200" b="1" cap="all" spc="60" dirty="0">
                          <a:solidFill>
                            <a:schemeClr val="tx1"/>
                          </a:solidFill>
                          <a:latin typeface="Cavolini" panose="03000502040302020204" pitchFamily="66" charset="0"/>
                          <a:cs typeface="Cavolini" panose="03000502040302020204" pitchFamily="66" charset="0"/>
                        </a:rPr>
                        <a:t>Tableau</a:t>
                      </a:r>
                    </a:p>
                  </a:txBody>
                  <a:tcPr marL="106182" marR="106182" marT="106182" marB="106182">
                    <a:lnL w="12700" cmpd="sng">
                      <a:noFill/>
                    </a:lnL>
                    <a:lnR w="12700" cmpd="sng">
                      <a:noFill/>
                    </a:lnR>
                    <a:lnT w="12700" cmpd="sng">
                      <a:noFill/>
                    </a:lnT>
                    <a:lnB w="38100" cmpd="sng">
                      <a:noFill/>
                    </a:lnB>
                    <a:noFill/>
                  </a:tcPr>
                </a:tc>
                <a:tc>
                  <a:txBody>
                    <a:bodyPr/>
                    <a:lstStyle/>
                    <a:p>
                      <a:pPr marL="0" indent="0" algn="l">
                        <a:buFont typeface="Arial" panose="020B0604020202020204" pitchFamily="34" charset="0"/>
                        <a:buNone/>
                      </a:pPr>
                      <a:r>
                        <a:rPr lang="en-GB" sz="1200" b="1" cap="all" spc="60" dirty="0">
                          <a:solidFill>
                            <a:schemeClr val="tx1"/>
                          </a:solidFill>
                          <a:latin typeface="Cavolini" panose="03000502040302020204" pitchFamily="66" charset="0"/>
                          <a:cs typeface="Cavolini" panose="03000502040302020204" pitchFamily="66" charset="0"/>
                        </a:rPr>
                        <a:t>Power BI </a:t>
                      </a:r>
                    </a:p>
                  </a:txBody>
                  <a:tcPr marL="106182" marR="106182" marT="106182" marB="106182">
                    <a:lnL w="12700" cmpd="sng">
                      <a:noFill/>
                    </a:lnL>
                    <a:lnR w="12700" cmpd="sng">
                      <a:noFill/>
                    </a:lnR>
                    <a:lnT w="12700" cmpd="sng">
                      <a:noFill/>
                    </a:lnT>
                    <a:lnB w="38100" cmpd="sng">
                      <a:noFill/>
                    </a:lnB>
                    <a:noFill/>
                  </a:tcPr>
                </a:tc>
                <a:extLst>
                  <a:ext uri="{0D108BD9-81ED-4DB2-BD59-A6C34878D82A}">
                    <a16:rowId xmlns:a16="http://schemas.microsoft.com/office/drawing/2014/main" val="149639457"/>
                  </a:ext>
                </a:extLst>
              </a:tr>
              <a:tr h="2471108">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Data Visualization: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Cost:</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Security: </a:t>
                      </a: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known for stunning visualizations.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Creator costs </a:t>
                      </a:r>
                      <a:r>
                        <a:rPr lang="en-GB" sz="1200" b="0" i="0" dirty="0">
                          <a:solidFill>
                            <a:srgbClr val="FF0000"/>
                          </a:solidFill>
                          <a:effectLst/>
                          <a:latin typeface="Cavolini" panose="03000502040302020204" pitchFamily="66" charset="0"/>
                          <a:cs typeface="Cavolini" panose="03000502040302020204" pitchFamily="66" charset="0"/>
                        </a:rPr>
                        <a:t>$70/</a:t>
                      </a:r>
                      <a:r>
                        <a:rPr lang="en-GB" sz="1200" b="0" i="0" dirty="0">
                          <a:solidFill>
                            <a:srgbClr val="D1D5DB"/>
                          </a:solidFill>
                          <a:effectLst/>
                          <a:latin typeface="Cavolini" panose="03000502040302020204" pitchFamily="66" charset="0"/>
                          <a:cs typeface="Cavolini" panose="03000502040302020204" pitchFamily="66" charset="0"/>
                        </a:rPr>
                        <a:t>month.</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uses Azure.</a:t>
                      </a: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offers a 360-degree view.</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Pro starts at </a:t>
                      </a:r>
                      <a:r>
                        <a:rPr lang="en-GB" sz="1200" b="0" i="0" dirty="0">
                          <a:solidFill>
                            <a:schemeClr val="accent5">
                              <a:lumMod val="60000"/>
                              <a:lumOff val="40000"/>
                            </a:schemeClr>
                          </a:solidFill>
                          <a:effectLst/>
                          <a:latin typeface="Cavolini" panose="03000502040302020204" pitchFamily="66" charset="0"/>
                          <a:cs typeface="Cavolini" panose="03000502040302020204" pitchFamily="66" charset="0"/>
                        </a:rPr>
                        <a:t>$9.99</a:t>
                      </a:r>
                      <a:r>
                        <a:rPr lang="en-GB" sz="1200" b="0" i="0" dirty="0">
                          <a:solidFill>
                            <a:srgbClr val="D1D5DB"/>
                          </a:solidFill>
                          <a:effectLst/>
                          <a:latin typeface="Cavolini" panose="03000502040302020204" pitchFamily="66" charset="0"/>
                          <a:cs typeface="Cavolini" panose="03000502040302020204" pitchFamily="66" charset="0"/>
                        </a:rPr>
                        <a:t>/month.</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recommends SSL/HTTPS.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chemeClr val="accent6">
                              <a:lumMod val="60000"/>
                              <a:lumOff val="40000"/>
                            </a:schemeClr>
                          </a:solidFill>
                          <a:effectLst/>
                          <a:latin typeface="Cavolini" panose="03000502040302020204" pitchFamily="66" charset="0"/>
                          <a:cs typeface="Cavolini" panose="03000502040302020204" pitchFamily="66" charset="0"/>
                        </a:rPr>
                        <a:t>Both offer row-level security;</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2888285074"/>
                  </a:ext>
                </a:extLst>
              </a:tr>
              <a:tr h="2171136">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Dashboards: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Data Sources: </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cap="none" spc="0" dirty="0">
                        <a:solidFill>
                          <a:schemeClr val="bg1"/>
                        </a:solidFill>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Power BI easier for beginners.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0" i="0" dirty="0">
                          <a:solidFill>
                            <a:srgbClr val="D1D5DB"/>
                          </a:solidFill>
                          <a:effectLst/>
                          <a:latin typeface="Cavolini" panose="03000502040302020204" pitchFamily="66" charset="0"/>
                          <a:cs typeface="Cavolini" panose="03000502040302020204" pitchFamily="66" charset="0"/>
                        </a:rPr>
                        <a:t>Power BI may require Data Gateways.</a:t>
                      </a: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0" indent="0" algn="l">
                        <a:buFont typeface="Arial" panose="020B0604020202020204" pitchFamily="34" charset="0"/>
                        <a:buNone/>
                      </a:pPr>
                      <a:r>
                        <a:rPr lang="en-GB" sz="1200" b="0" i="0" dirty="0">
                          <a:solidFill>
                            <a:srgbClr val="D1D5DB"/>
                          </a:solidFill>
                          <a:effectLst/>
                          <a:latin typeface="Cavolini" panose="03000502040302020204" pitchFamily="66" charset="0"/>
                          <a:cs typeface="Cavolini" panose="03000502040302020204" pitchFamily="66" charset="0"/>
                        </a:rPr>
                        <a:t>Tableau known for visually attractive dashboards.</a:t>
                      </a: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endParaRPr lang="en-GB" sz="1200" b="0" i="0" dirty="0">
                        <a:solidFill>
                          <a:srgbClr val="D1D5DB"/>
                        </a:solidFill>
                        <a:effectLst/>
                        <a:latin typeface="Cavolini" panose="03000502040302020204" pitchFamily="66" charset="0"/>
                        <a:cs typeface="Cavolini" panose="03000502040302020204" pitchFamily="66" charset="0"/>
                      </a:endParaRPr>
                    </a:p>
                    <a:p>
                      <a:pPr marL="0" indent="0" algn="l">
                        <a:buFont typeface="Arial" panose="020B0604020202020204" pitchFamily="34" charset="0"/>
                        <a:buNone/>
                      </a:pPr>
                      <a:r>
                        <a:rPr lang="en-GB" sz="1200" b="0" i="0" dirty="0">
                          <a:solidFill>
                            <a:schemeClr val="accent6">
                              <a:lumMod val="60000"/>
                              <a:lumOff val="40000"/>
                            </a:schemeClr>
                          </a:solidFill>
                          <a:effectLst/>
                          <a:latin typeface="Cavolini" panose="03000502040302020204" pitchFamily="66" charset="0"/>
                          <a:cs typeface="Cavolini" panose="03000502040302020204" pitchFamily="66" charset="0"/>
                        </a:rPr>
                        <a:t>Both support various sources.</a:t>
                      </a: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89904539"/>
                  </a:ext>
                </a:extLst>
              </a:tr>
            </a:tbl>
          </a:graphicData>
        </a:graphic>
      </p:graphicFrame>
    </p:spTree>
    <p:extLst>
      <p:ext uri="{BB962C8B-B14F-4D97-AF65-F5344CB8AC3E}">
        <p14:creationId xmlns:p14="http://schemas.microsoft.com/office/powerpoint/2010/main" val="280434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Google Trend..</a:t>
            </a:r>
          </a:p>
        </p:txBody>
      </p:sp>
      <p:sp>
        <p:nvSpPr>
          <p:cNvPr id="8" name="TextBox 7">
            <a:extLst>
              <a:ext uri="{FF2B5EF4-FFF2-40B4-BE49-F238E27FC236}">
                <a16:creationId xmlns:a16="http://schemas.microsoft.com/office/drawing/2014/main" id="{AC13FB9C-0D33-CB02-98D4-13A121F47341}"/>
              </a:ext>
            </a:extLst>
          </p:cNvPr>
          <p:cNvSpPr txBox="1"/>
          <p:nvPr/>
        </p:nvSpPr>
        <p:spPr>
          <a:xfrm>
            <a:off x="2019628" y="6604084"/>
            <a:ext cx="7622600" cy="253916"/>
          </a:xfrm>
          <a:prstGeom prst="rect">
            <a:avLst/>
          </a:prstGeom>
          <a:noFill/>
        </p:spPr>
        <p:txBody>
          <a:bodyPr wrap="none" rtlCol="0">
            <a:spAutoFit/>
          </a:bodyPr>
          <a:lstStyle/>
          <a:p>
            <a:r>
              <a:rPr lang="en-US" sz="1050" dirty="0"/>
              <a:t>For More insight check the link:  </a:t>
            </a:r>
            <a:r>
              <a:rPr lang="en-US" sz="1050" u="sng" dirty="0">
                <a:solidFill>
                  <a:schemeClr val="accent1"/>
                </a:solidFill>
              </a:rPr>
              <a:t>https://</a:t>
            </a:r>
            <a:r>
              <a:rPr lang="en-US" sz="1050" u="sng" dirty="0" err="1">
                <a:solidFill>
                  <a:schemeClr val="accent1"/>
                </a:solidFill>
              </a:rPr>
              <a:t>trends.google.com</a:t>
            </a:r>
            <a:r>
              <a:rPr lang="en-US" sz="1050" u="sng" dirty="0">
                <a:solidFill>
                  <a:schemeClr val="accent1"/>
                </a:solidFill>
              </a:rPr>
              <a:t>/trends/</a:t>
            </a:r>
            <a:r>
              <a:rPr lang="en-US" sz="1050" u="sng" dirty="0" err="1">
                <a:solidFill>
                  <a:schemeClr val="accent1"/>
                </a:solidFill>
              </a:rPr>
              <a:t>explore?geo</a:t>
            </a:r>
            <a:r>
              <a:rPr lang="en-US" sz="1050" u="sng" dirty="0">
                <a:solidFill>
                  <a:schemeClr val="accent1"/>
                </a:solidFill>
              </a:rPr>
              <a:t>=</a:t>
            </a:r>
            <a:r>
              <a:rPr lang="en-US" sz="1050" u="sng" dirty="0" err="1">
                <a:solidFill>
                  <a:schemeClr val="accent1"/>
                </a:solidFill>
              </a:rPr>
              <a:t>GB&amp;q</a:t>
            </a:r>
            <a:r>
              <a:rPr lang="en-US" sz="1050" u="sng" dirty="0">
                <a:solidFill>
                  <a:schemeClr val="accent1"/>
                </a:solidFill>
              </a:rPr>
              <a:t>=%2Fg%2F11clr_l6ft,%2Fm%2F02s9k80&amp;hl=</a:t>
            </a:r>
            <a:r>
              <a:rPr lang="en-US" sz="1050" u="sng" dirty="0" err="1">
                <a:solidFill>
                  <a:schemeClr val="accent1"/>
                </a:solidFill>
              </a:rPr>
              <a:t>en</a:t>
            </a:r>
            <a:r>
              <a:rPr lang="en-US" sz="1050" u="sng" dirty="0">
                <a:solidFill>
                  <a:schemeClr val="accent1"/>
                </a:solidFill>
              </a:rPr>
              <a:t>-US</a:t>
            </a:r>
          </a:p>
        </p:txBody>
      </p:sp>
      <p:pic>
        <p:nvPicPr>
          <p:cNvPr id="12" name="Content Placeholder 11">
            <a:extLst>
              <a:ext uri="{FF2B5EF4-FFF2-40B4-BE49-F238E27FC236}">
                <a16:creationId xmlns:a16="http://schemas.microsoft.com/office/drawing/2014/main" id="{5520ED4E-EB50-8674-3C48-5CE276934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0430" y="1825625"/>
            <a:ext cx="7431139" cy="4351338"/>
          </a:xfrm>
        </p:spPr>
      </p:pic>
    </p:spTree>
    <p:extLst>
      <p:ext uri="{BB962C8B-B14F-4D97-AF65-F5344CB8AC3E}">
        <p14:creationId xmlns:p14="http://schemas.microsoft.com/office/powerpoint/2010/main" val="3164388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C46B1D37-A020-0ADA-D084-24041FBA9585}"/>
              </a:ext>
            </a:extLst>
          </p:cNvPr>
          <p:cNvSpPr>
            <a:spLocks noGrp="1"/>
          </p:cNvSpPr>
          <p:nvPr>
            <p:ph type="title"/>
          </p:nvPr>
        </p:nvSpPr>
        <p:spPr>
          <a:xfrm>
            <a:off x="1068309" y="213628"/>
            <a:ext cx="10713695" cy="1198714"/>
          </a:xfrm>
          <a:solidFill>
            <a:schemeClr val="accent6">
              <a:lumMod val="20000"/>
              <a:lumOff val="80000"/>
            </a:schemeClr>
          </a:solidFill>
        </p:spPr>
        <p:txBody>
          <a:bodyPr>
            <a:normAutofit/>
          </a:bodyPr>
          <a:lstStyle/>
          <a:p>
            <a:pPr algn="ctr"/>
            <a:r>
              <a:rPr lang="en-GB" b="1" i="0" dirty="0">
                <a:effectLst/>
                <a:latin typeface="Cavolini" panose="03000502040302020204" pitchFamily="66" charset="0"/>
                <a:cs typeface="Cavolini" panose="03000502040302020204" pitchFamily="66" charset="0"/>
              </a:rPr>
              <a:t>Conclusion and Recommendations</a:t>
            </a:r>
            <a:endParaRPr lang="en-GB" b="1" dirty="0">
              <a:latin typeface="Cavolini" panose="03000502040302020204" pitchFamily="66" charset="0"/>
              <a:cs typeface="Cavolini" panose="03000502040302020204" pitchFamily="66" charset="0"/>
            </a:endParaRPr>
          </a:p>
        </p:txBody>
      </p:sp>
      <p:sp>
        <p:nvSpPr>
          <p:cNvPr id="21" name="Freeform: Shape 2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74833699-EEC2-0DAB-3B99-97FBD3D4C304}"/>
              </a:ext>
            </a:extLst>
          </p:cNvPr>
          <p:cNvSpPr>
            <a:spLocks noGrp="1"/>
          </p:cNvSpPr>
          <p:nvPr>
            <p:ph idx="1"/>
          </p:nvPr>
        </p:nvSpPr>
        <p:spPr>
          <a:xfrm>
            <a:off x="3871489" y="1860812"/>
            <a:ext cx="6372644" cy="4361096"/>
          </a:xfrm>
        </p:spPr>
        <p:txBody>
          <a:bodyPr>
            <a:normAutofit/>
          </a:bodyPr>
          <a:lstStyle/>
          <a:p>
            <a:r>
              <a:rPr lang="en-GB" b="0" i="0" dirty="0">
                <a:solidFill>
                  <a:srgbClr val="D1D5DB"/>
                </a:solidFill>
                <a:effectLst/>
                <a:latin typeface="Cavolini" panose="03000502040302020204" pitchFamily="66" charset="0"/>
                <a:cs typeface="Cavolini" panose="03000502040302020204" pitchFamily="66" charset="0"/>
              </a:rPr>
              <a:t>Choice depends on requirements and budget.</a:t>
            </a:r>
          </a:p>
          <a:p>
            <a:pPr algn="l">
              <a:buFont typeface="Arial" panose="020B0604020202020204" pitchFamily="34" charset="0"/>
              <a:buChar char="•"/>
            </a:pPr>
            <a:r>
              <a:rPr lang="en-GB" b="0" i="0" dirty="0">
                <a:solidFill>
                  <a:srgbClr val="D1D5DB"/>
                </a:solidFill>
                <a:effectLst/>
                <a:highlight>
                  <a:srgbClr val="808080"/>
                </a:highlight>
                <a:latin typeface="Cavolini" panose="03000502040302020204" pitchFamily="66" charset="0"/>
                <a:cs typeface="Cavolini" panose="03000502040302020204" pitchFamily="66" charset="0"/>
              </a:rPr>
              <a:t>Power BI: User-friendly, affordable for small teams.</a:t>
            </a:r>
          </a:p>
          <a:p>
            <a:pPr algn="l">
              <a:buFont typeface="Arial" panose="020B0604020202020204" pitchFamily="34" charset="0"/>
              <a:buChar char="•"/>
            </a:pPr>
            <a:r>
              <a:rPr lang="en-GB" b="0" i="0" dirty="0">
                <a:solidFill>
                  <a:srgbClr val="D1D5DB"/>
                </a:solidFill>
                <a:effectLst/>
                <a:latin typeface="Cavolini" panose="03000502040302020204" pitchFamily="66" charset="0"/>
                <a:cs typeface="Cavolini" panose="03000502040302020204" pitchFamily="66" charset="0"/>
              </a:rPr>
              <a:t>Tableau: Capable with large datasets, visually attractive, preferred by medium and large enterprises.</a:t>
            </a:r>
          </a:p>
          <a:p>
            <a:pPr algn="l">
              <a:buFont typeface="Arial" panose="020B0604020202020204" pitchFamily="34" charset="0"/>
              <a:buChar char="•"/>
            </a:pPr>
            <a:r>
              <a:rPr lang="en-GB" b="0" i="0" dirty="0">
                <a:solidFill>
                  <a:srgbClr val="D1D5DB"/>
                </a:solidFill>
                <a:effectLst/>
                <a:latin typeface="Cavolini" panose="03000502040302020204" pitchFamily="66" charset="0"/>
                <a:cs typeface="Cavolini" panose="03000502040302020204" pitchFamily="66" charset="0"/>
              </a:rPr>
              <a:t>Recommendations based on business size.</a:t>
            </a:r>
          </a:p>
          <a:p>
            <a:pPr marL="0" indent="0">
              <a:buNone/>
            </a:pPr>
            <a:endParaRPr lang="en-GB" dirty="0">
              <a:solidFill>
                <a:schemeClr val="bg1"/>
              </a:solidFill>
              <a:latin typeface="Cavolini" panose="03000502040302020204" pitchFamily="66" charset="0"/>
              <a:cs typeface="Cavolini" panose="03000502040302020204" pitchFamily="66" charset="0"/>
            </a:endParaRPr>
          </a:p>
          <a:p>
            <a:endParaRPr lang="en-GB" dirty="0">
              <a:solidFill>
                <a:schemeClr val="bg1"/>
              </a:solidFill>
              <a:latin typeface="Cavolini" panose="03000502040302020204" pitchFamily="66" charset="0"/>
              <a:cs typeface="Cavolini" panose="03000502040302020204" pitchFamily="66" charset="0"/>
            </a:endParaRPr>
          </a:p>
        </p:txBody>
      </p:sp>
      <p:grpSp>
        <p:nvGrpSpPr>
          <p:cNvPr id="2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7111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90505-1D17-AFEF-A165-E6364D60DABA}"/>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Thank you</a:t>
            </a:r>
          </a:p>
        </p:txBody>
      </p:sp>
      <p:sp>
        <p:nvSpPr>
          <p:cNvPr id="95"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7"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99" name="Oval 98">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2" name="Graphic 51" descr="Smiling Face with No Fill">
            <a:extLst>
              <a:ext uri="{FF2B5EF4-FFF2-40B4-BE49-F238E27FC236}">
                <a16:creationId xmlns:a16="http://schemas.microsoft.com/office/drawing/2014/main" id="{FBE56163-08FC-0ED8-D6AA-7A578E701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101" name="Oval 100">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106" name="Freeform: Shape 10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112" name="Oval 111">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015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52"/>
                                        </p:tgtEl>
                                        <p:attrNameLst>
                                          <p:attrName>style.visibility</p:attrName>
                                        </p:attrNameLst>
                                      </p:cBhvr>
                                      <p:to>
                                        <p:strVal val="visible"/>
                                      </p:to>
                                    </p:set>
                                    <p:animEffect transition="in" filter="fade">
                                      <p:cBhvr>
                                        <p:cTn id="10" dur="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391670-49F8-CC43-5CE1-2AAE10E6F57B}"/>
              </a:ext>
            </a:extLst>
          </p:cNvPr>
          <p:cNvSpPr>
            <a:spLocks noGrp="1"/>
          </p:cNvSpPr>
          <p:nvPr>
            <p:ph type="title"/>
          </p:nvPr>
        </p:nvSpPr>
        <p:spPr>
          <a:xfrm>
            <a:off x="385049" y="392976"/>
            <a:ext cx="6132843" cy="3570162"/>
          </a:xfrm>
        </p:spPr>
        <p:txBody>
          <a:bodyPr vert="horz" lIns="91440" tIns="45720" rIns="91440" bIns="45720" rtlCol="0" anchor="b">
            <a:normAutofit/>
          </a:bodyPr>
          <a:lstStyle/>
          <a:p>
            <a:r>
              <a:rPr lang="en-US" sz="5400" b="1" kern="1200" dirty="0">
                <a:solidFill>
                  <a:schemeClr val="bg1"/>
                </a:solidFill>
                <a:latin typeface="Cavolini" panose="03000502040302020204" pitchFamily="66" charset="0"/>
                <a:cs typeface="Cavolini" panose="03000502040302020204" pitchFamily="66" charset="0"/>
              </a:rPr>
              <a:t>Excel VS BI Tools</a:t>
            </a:r>
          </a:p>
        </p:txBody>
      </p:sp>
      <p:grpSp>
        <p:nvGrpSpPr>
          <p:cNvPr id="50" name="Group 49">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51" name="Rectangle 50">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57" name="Freeform: Shape 5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 name="Oval 6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able 5">
            <a:extLst>
              <a:ext uri="{FF2B5EF4-FFF2-40B4-BE49-F238E27FC236}">
                <a16:creationId xmlns:a16="http://schemas.microsoft.com/office/drawing/2014/main" id="{ACA9CF45-EFA6-9BB2-B507-56269D1933DB}"/>
              </a:ext>
            </a:extLst>
          </p:cNvPr>
          <p:cNvGraphicFramePr>
            <a:graphicFrameLocks noGrp="1"/>
          </p:cNvGraphicFramePr>
          <p:nvPr>
            <p:extLst>
              <p:ext uri="{D42A27DB-BD31-4B8C-83A1-F6EECF244321}">
                <p14:modId xmlns:p14="http://schemas.microsoft.com/office/powerpoint/2010/main" val="3816069329"/>
              </p:ext>
            </p:extLst>
          </p:nvPr>
        </p:nvGraphicFramePr>
        <p:xfrm>
          <a:off x="6649292" y="761034"/>
          <a:ext cx="4043593" cy="5339670"/>
        </p:xfrm>
        <a:graphic>
          <a:graphicData uri="http://schemas.openxmlformats.org/drawingml/2006/table">
            <a:tbl>
              <a:tblPr firstRow="1" bandRow="1">
                <a:solidFill>
                  <a:schemeClr val="tx1">
                    <a:lumMod val="65000"/>
                    <a:lumOff val="35000"/>
                  </a:schemeClr>
                </a:solidFill>
                <a:tableStyleId>{69012ECD-51FC-41F1-AA8D-1B2483CD663E}</a:tableStyleId>
              </a:tblPr>
              <a:tblGrid>
                <a:gridCol w="2038811">
                  <a:extLst>
                    <a:ext uri="{9D8B030D-6E8A-4147-A177-3AD203B41FA5}">
                      <a16:colId xmlns:a16="http://schemas.microsoft.com/office/drawing/2014/main" val="1345451489"/>
                    </a:ext>
                  </a:extLst>
                </a:gridCol>
                <a:gridCol w="2004782">
                  <a:extLst>
                    <a:ext uri="{9D8B030D-6E8A-4147-A177-3AD203B41FA5}">
                      <a16:colId xmlns:a16="http://schemas.microsoft.com/office/drawing/2014/main" val="2346012956"/>
                    </a:ext>
                  </a:extLst>
                </a:gridCol>
              </a:tblGrid>
              <a:tr h="381365">
                <a:tc>
                  <a:txBody>
                    <a:bodyPr/>
                    <a:lstStyle/>
                    <a:p>
                      <a:r>
                        <a:rPr lang="en-GB" sz="1200" b="1" cap="all" spc="60">
                          <a:solidFill>
                            <a:schemeClr val="tx1"/>
                          </a:solidFill>
                          <a:latin typeface="Cavolini" panose="03000502040302020204" pitchFamily="66" charset="0"/>
                          <a:cs typeface="Cavolini" panose="03000502040302020204" pitchFamily="66" charset="0"/>
                        </a:rPr>
                        <a:t>Microsoft Excel</a:t>
                      </a:r>
                    </a:p>
                  </a:txBody>
                  <a:tcPr marL="106182" marR="106182" marT="106182" marB="106182">
                    <a:lnL w="12700" cmpd="sng">
                      <a:noFill/>
                    </a:lnL>
                    <a:lnR w="12700" cmpd="sng">
                      <a:noFill/>
                    </a:lnR>
                    <a:lnT w="12700" cmpd="sng">
                      <a:noFill/>
                    </a:lnT>
                    <a:lnB w="38100" cmpd="sng">
                      <a:noFill/>
                    </a:lnB>
                    <a:noFill/>
                  </a:tcPr>
                </a:tc>
                <a:tc>
                  <a:txBody>
                    <a:bodyPr/>
                    <a:lstStyle/>
                    <a:p>
                      <a:r>
                        <a:rPr lang="en-GB" sz="1200" b="1" cap="all" spc="60">
                          <a:solidFill>
                            <a:schemeClr val="tx1"/>
                          </a:solidFill>
                          <a:latin typeface="Cavolini" panose="03000502040302020204" pitchFamily="66" charset="0"/>
                          <a:cs typeface="Cavolini" panose="03000502040302020204" pitchFamily="66" charset="0"/>
                        </a:rPr>
                        <a:t>BI Tools</a:t>
                      </a:r>
                    </a:p>
                  </a:txBody>
                  <a:tcPr marL="106182" marR="106182" marT="106182" marB="106182">
                    <a:lnL w="12700" cmpd="sng">
                      <a:noFill/>
                    </a:lnL>
                    <a:lnR w="12700" cmpd="sng">
                      <a:noFill/>
                    </a:lnR>
                    <a:lnT w="12700" cmpd="sng">
                      <a:noFill/>
                    </a:lnT>
                    <a:lnB w="38100" cmpd="sng">
                      <a:noFill/>
                    </a:lnB>
                    <a:noFill/>
                  </a:tcPr>
                </a:tc>
                <a:extLst>
                  <a:ext uri="{0D108BD9-81ED-4DB2-BD59-A6C34878D82A}">
                    <a16:rowId xmlns:a16="http://schemas.microsoft.com/office/drawing/2014/main" val="149639457"/>
                  </a:ext>
                </a:extLst>
              </a:tr>
              <a:tr h="1854610">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Lacks interactive and collaborative features.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Prone to human errors, risking customer loss.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Visuals are less appealing and dynamic.</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tc>
                  <a:txBody>
                    <a:bodyPr/>
                    <a:lstStyle/>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Offers collaboration and sharing features.</a:t>
                      </a:r>
                    </a:p>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Provides mobile apps for connectivity on the go.</a:t>
                      </a:r>
                    </a:p>
                    <a:p>
                      <a:pPr marL="285750" indent="-2857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Maintains high-security standards.</a:t>
                      </a:r>
                    </a:p>
                  </a:txBody>
                  <a:tcPr marL="45035" marR="45035" marT="22517" marB="70789">
                    <a:lnL w="12700" cmpd="sng">
                      <a:noFill/>
                      <a:prstDash val="solid"/>
                    </a:lnL>
                    <a:lnR w="12700" cmpd="sng">
                      <a:noFill/>
                      <a:prstDash val="solid"/>
                    </a:lnR>
                    <a:lnT w="38100" cmpd="sng">
                      <a:noFill/>
                    </a:lnT>
                    <a:lnB w="12700" cmpd="sng">
                      <a:noFill/>
                      <a:prstDash val="solid"/>
                    </a:lnB>
                    <a:solidFill>
                      <a:schemeClr val="tx1">
                        <a:lumMod val="65000"/>
                        <a:lumOff val="35000"/>
                      </a:schemeClr>
                    </a:solidFill>
                  </a:tcPr>
                </a:tc>
                <a:extLst>
                  <a:ext uri="{0D108BD9-81ED-4DB2-BD59-A6C34878D82A}">
                    <a16:rowId xmlns:a16="http://schemas.microsoft.com/office/drawing/2014/main" val="2888285074"/>
                  </a:ext>
                </a:extLst>
              </a:tr>
              <a:tr h="3089816">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Processes data at a slower pace.</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Operations are time-consuming.</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Lower security, susceptible to fraud and corruption.</a:t>
                      </a:r>
                    </a:p>
                    <a:p>
                      <a:br>
                        <a:rPr lang="en-GB" sz="1200" dirty="0">
                          <a:latin typeface="Cavolini" panose="03000502040302020204" pitchFamily="66" charset="0"/>
                          <a:cs typeface="Cavolini" panose="03000502040302020204" pitchFamily="66" charset="0"/>
                        </a:rPr>
                      </a:br>
                      <a:endParaRPr lang="en-GB" sz="1200" cap="none" spc="0" dirty="0">
                        <a:solidFill>
                          <a:schemeClr val="bg1"/>
                        </a:solidFill>
                        <a:latin typeface="Cavolini" panose="03000502040302020204" pitchFamily="66" charset="0"/>
                        <a:cs typeface="Cavolini" panose="03000502040302020204" pitchFamily="66" charset="0"/>
                      </a:endParaRP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tc>
                  <a:txBody>
                    <a:bodyPr/>
                    <a:lstStyle/>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Creates dynamic and visually appealing interactive dashboards.</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Processes large amounts of data swiftly.</a:t>
                      </a: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Facilitates quicker trend analysis.</a:t>
                      </a:r>
                    </a:p>
                    <a:p>
                      <a:pPr marL="171450" indent="-171450">
                        <a:buFont typeface="Arial" panose="020B0604020202020204" pitchFamily="34" charset="0"/>
                        <a:buChar char="•"/>
                      </a:pPr>
                      <a:endParaRPr lang="en-GB" sz="1200" b="0" i="0" kern="1200" cap="none" spc="0" dirty="0">
                        <a:solidFill>
                          <a:schemeClr val="bg1"/>
                        </a:solidFill>
                        <a:effectLst/>
                        <a:latin typeface="Cavolini" panose="03000502040302020204" pitchFamily="66" charset="0"/>
                        <a:ea typeface="+mn-ea"/>
                        <a:cs typeface="Cavolini" panose="03000502040302020204" pitchFamily="66" charset="0"/>
                      </a:endParaRPr>
                    </a:p>
                    <a:p>
                      <a:pPr marL="0" indent="0">
                        <a:buFont typeface="Arial" panose="020B0604020202020204" pitchFamily="34" charset="0"/>
                        <a:buNone/>
                      </a:pPr>
                      <a:r>
                        <a:rPr lang="en-GB" sz="1200" b="1" i="0" kern="1200" dirty="0">
                          <a:solidFill>
                            <a:schemeClr val="bg1"/>
                          </a:solidFill>
                          <a:effectLst/>
                          <a:latin typeface="Cavolini" panose="03000502040302020204" pitchFamily="66" charset="0"/>
                          <a:ea typeface="+mn-ea"/>
                          <a:cs typeface="Cavolini" panose="03000502040302020204" pitchFamily="66" charset="0"/>
                        </a:rPr>
                        <a:t>Cost Consideration:</a:t>
                      </a:r>
                      <a:endParaRPr lang="en-GB" sz="1200" b="0" i="0" kern="1200" dirty="0">
                        <a:solidFill>
                          <a:schemeClr val="bg1"/>
                        </a:solidFill>
                        <a:effectLst/>
                        <a:latin typeface="Cavolini" panose="03000502040302020204" pitchFamily="66" charset="0"/>
                        <a:ea typeface="+mn-ea"/>
                        <a:cs typeface="Cavolini" panose="03000502040302020204" pitchFamily="66" charset="0"/>
                      </a:endParaRPr>
                    </a:p>
                    <a:p>
                      <a:pPr marL="171450" indent="-171450">
                        <a:buFont typeface="Arial" panose="020B0604020202020204" pitchFamily="34" charset="0"/>
                        <a:buChar char="•"/>
                      </a:pPr>
                      <a:r>
                        <a:rPr lang="en-GB" sz="1200" b="0" i="0" kern="1200" dirty="0">
                          <a:solidFill>
                            <a:schemeClr val="bg1"/>
                          </a:solidFill>
                          <a:effectLst/>
                          <a:latin typeface="Cavolini" panose="03000502040302020204" pitchFamily="66" charset="0"/>
                          <a:ea typeface="+mn-ea"/>
                          <a:cs typeface="Cavolini" panose="03000502040302020204" pitchFamily="66" charset="0"/>
                        </a:rPr>
                        <a:t>BI tools may involve higher expenses.</a:t>
                      </a:r>
                    </a:p>
                  </a:txBody>
                  <a:tcPr marL="45035" marR="45035" marT="22517" marB="70789">
                    <a:lnL w="12700" cmpd="sng">
                      <a:noFill/>
                      <a:prstDash val="solid"/>
                    </a:lnL>
                    <a:lnR w="12700" cmpd="sng">
                      <a:noFill/>
                      <a:prstDash val="solid"/>
                    </a:lnR>
                    <a:lnT w="12700" cmpd="sng">
                      <a:noFill/>
                      <a:prstDash val="solid"/>
                    </a:lnT>
                    <a:lnB w="12700" cmpd="sng">
                      <a:noFill/>
                      <a:prstDash val="solid"/>
                    </a:lnB>
                    <a:solidFill>
                      <a:srgbClr val="262626"/>
                    </a:solidFill>
                  </a:tcPr>
                </a:tc>
                <a:extLst>
                  <a:ext uri="{0D108BD9-81ED-4DB2-BD59-A6C34878D82A}">
                    <a16:rowId xmlns:a16="http://schemas.microsoft.com/office/drawing/2014/main" val="1089904539"/>
                  </a:ext>
                </a:extLst>
              </a:tr>
            </a:tbl>
          </a:graphicData>
        </a:graphic>
      </p:graphicFrame>
    </p:spTree>
    <p:extLst>
      <p:ext uri="{BB962C8B-B14F-4D97-AF65-F5344CB8AC3E}">
        <p14:creationId xmlns:p14="http://schemas.microsoft.com/office/powerpoint/2010/main" val="333502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Analysis Of Sales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253316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85FBB2-34BB-7F8E-B255-C6D7EF490377}"/>
              </a:ext>
            </a:extLst>
          </p:cNvPr>
          <p:cNvSpPr>
            <a:spLocks noGrp="1"/>
          </p:cNvSpPr>
          <p:nvPr>
            <p:ph type="title"/>
          </p:nvPr>
        </p:nvSpPr>
        <p:spPr>
          <a:xfrm>
            <a:off x="838200" y="20049"/>
            <a:ext cx="10515600" cy="657676"/>
          </a:xfrm>
        </p:spPr>
        <p:txBody>
          <a:bodyPr vert="horz" lIns="91440" tIns="45720" rIns="91440" bIns="45720" rtlCol="0" anchor="ctr">
            <a:normAutofit/>
          </a:bodyPr>
          <a:lstStyle/>
          <a:p>
            <a:pPr algn="ctr"/>
            <a:r>
              <a:rPr lang="en-US" sz="3200" b="1" dirty="0">
                <a:solidFill>
                  <a:schemeClr val="accent2">
                    <a:lumMod val="75000"/>
                  </a:schemeClr>
                </a:solidFill>
                <a:latin typeface="Cavolini" panose="03000502040302020204" pitchFamily="66" charset="0"/>
                <a:cs typeface="Cavolini" panose="03000502040302020204" pitchFamily="66" charset="0"/>
              </a:rPr>
              <a:t>Tableau Sales Dashboard</a:t>
            </a:r>
          </a:p>
        </p:txBody>
      </p:sp>
      <p:pic>
        <p:nvPicPr>
          <p:cNvPr id="4" name="Picture 3" descr="A screenshot of a computer&#10;&#10;Description automatically generated">
            <a:extLst>
              <a:ext uri="{FF2B5EF4-FFF2-40B4-BE49-F238E27FC236}">
                <a16:creationId xmlns:a16="http://schemas.microsoft.com/office/drawing/2014/main" id="{1B9A10E1-506D-BA4F-11E8-0284065B2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18984"/>
            <a:ext cx="10515600" cy="5962736"/>
          </a:xfrm>
          <a:prstGeom prst="rect">
            <a:avLst/>
          </a:prstGeom>
        </p:spPr>
      </p:pic>
      <p:pic>
        <p:nvPicPr>
          <p:cNvPr id="6" name="Graphic 5">
            <a:extLst>
              <a:ext uri="{FF2B5EF4-FFF2-40B4-BE49-F238E27FC236}">
                <a16:creationId xmlns:a16="http://schemas.microsoft.com/office/drawing/2014/main" id="{6AB57882-93F8-8ED7-B3AF-D41810EE6A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6881" y="74038"/>
            <a:ext cx="396240" cy="390957"/>
          </a:xfrm>
          <a:prstGeom prst="rect">
            <a:avLst/>
          </a:prstGeom>
        </p:spPr>
      </p:pic>
    </p:spTree>
    <p:extLst>
      <p:ext uri="{BB962C8B-B14F-4D97-AF65-F5344CB8AC3E}">
        <p14:creationId xmlns:p14="http://schemas.microsoft.com/office/powerpoint/2010/main" val="1258284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D8DA08C-6B01-DF1B-A942-7EE848037977}"/>
              </a:ext>
            </a:extLst>
          </p:cNvPr>
          <p:cNvPicPr>
            <a:picLocks noChangeAspect="1"/>
          </p:cNvPicPr>
          <p:nvPr/>
        </p:nvPicPr>
        <p:blipFill rotWithShape="1">
          <a:blip r:embed="rId3">
            <a:extLst>
              <a:ext uri="{28A0092B-C50C-407E-A947-70E740481C1C}">
                <a14:useLocalDpi xmlns:a14="http://schemas.microsoft.com/office/drawing/2010/main" val="0"/>
              </a:ext>
            </a:extLst>
          </a:blip>
          <a:srcRect r="1" b="4827"/>
          <a:stretch/>
        </p:blipFill>
        <p:spPr>
          <a:xfrm>
            <a:off x="196850" y="741680"/>
            <a:ext cx="11798300" cy="5944601"/>
          </a:xfrm>
          <a:prstGeom prst="rect">
            <a:avLst/>
          </a:prstGeom>
        </p:spPr>
      </p:pic>
      <p:sp>
        <p:nvSpPr>
          <p:cNvPr id="9" name="Title 1">
            <a:extLst>
              <a:ext uri="{FF2B5EF4-FFF2-40B4-BE49-F238E27FC236}">
                <a16:creationId xmlns:a16="http://schemas.microsoft.com/office/drawing/2014/main" id="{104E9AFE-B335-DC60-8B44-4E38EF1847C4}"/>
              </a:ext>
            </a:extLst>
          </p:cNvPr>
          <p:cNvSpPr>
            <a:spLocks noGrp="1"/>
          </p:cNvSpPr>
          <p:nvPr>
            <p:ph type="title"/>
          </p:nvPr>
        </p:nvSpPr>
        <p:spPr>
          <a:xfrm>
            <a:off x="838200" y="20049"/>
            <a:ext cx="10515600" cy="657676"/>
          </a:xfrm>
        </p:spPr>
        <p:txBody>
          <a:bodyPr vert="horz" lIns="91440" tIns="45720" rIns="91440" bIns="45720" rtlCol="0" anchor="ctr">
            <a:normAutofit/>
          </a:bodyPr>
          <a:lstStyle/>
          <a:p>
            <a:pPr algn="ctr"/>
            <a:r>
              <a:rPr lang="en-US" sz="3200" b="1" dirty="0">
                <a:latin typeface="Cavolini" panose="03000502040302020204" pitchFamily="66" charset="0"/>
                <a:cs typeface="Cavolini" panose="03000502040302020204" pitchFamily="66" charset="0"/>
              </a:rPr>
              <a:t>Power BI Sales Dashboard</a:t>
            </a:r>
          </a:p>
        </p:txBody>
      </p:sp>
      <p:pic>
        <p:nvPicPr>
          <p:cNvPr id="22" name="Graphic 21">
            <a:extLst>
              <a:ext uri="{FF2B5EF4-FFF2-40B4-BE49-F238E27FC236}">
                <a16:creationId xmlns:a16="http://schemas.microsoft.com/office/drawing/2014/main" id="{6A8B951C-9413-E3B6-D89A-F965298A4D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094787">
            <a:off x="1928444" y="20049"/>
            <a:ext cx="1683482" cy="657676"/>
          </a:xfrm>
          <a:prstGeom prst="rect">
            <a:avLst/>
          </a:prstGeom>
        </p:spPr>
      </p:pic>
    </p:spTree>
    <p:extLst>
      <p:ext uri="{BB962C8B-B14F-4D97-AF65-F5344CB8AC3E}">
        <p14:creationId xmlns:p14="http://schemas.microsoft.com/office/powerpoint/2010/main" val="1204727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26" name="Group 2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 name="Freeform: Shape 2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28" name="Freeform: Shape 2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C8B26021-777D-7B6A-F601-16411BB386E2}"/>
              </a:ext>
            </a:extLst>
          </p:cNvPr>
          <p:cNvSpPr>
            <a:spLocks noGrp="1"/>
          </p:cNvSpPr>
          <p:nvPr>
            <p:ph type="ctrTitle"/>
          </p:nvPr>
        </p:nvSpPr>
        <p:spPr>
          <a:xfrm>
            <a:off x="494625" y="1120676"/>
            <a:ext cx="11202750" cy="2308324"/>
          </a:xfrm>
        </p:spPr>
        <p:txBody>
          <a:bodyPr vert="horz" lIns="91440" tIns="45720" rIns="91440" bIns="45720" rtlCol="0">
            <a:normAutofit/>
          </a:bodyPr>
          <a:lstStyle/>
          <a:p>
            <a:pPr algn="l"/>
            <a:r>
              <a:rPr lang="en-US" sz="7200" b="1" dirty="0">
                <a:solidFill>
                  <a:schemeClr val="bg1"/>
                </a:solidFill>
                <a:latin typeface="Cavolini" panose="03000502040302020204" pitchFamily="66" charset="0"/>
                <a:cs typeface="Cavolini" panose="03000502040302020204" pitchFamily="66" charset="0"/>
              </a:rPr>
              <a:t>Analysis of HR data </a:t>
            </a:r>
          </a:p>
        </p:txBody>
      </p:sp>
      <p:sp>
        <p:nvSpPr>
          <p:cNvPr id="5" name="Subtitle 4">
            <a:extLst>
              <a:ext uri="{FF2B5EF4-FFF2-40B4-BE49-F238E27FC236}">
                <a16:creationId xmlns:a16="http://schemas.microsoft.com/office/drawing/2014/main" id="{61A5FD3C-94A0-FAEF-49AA-CE02DB3948B6}"/>
              </a:ext>
            </a:extLst>
          </p:cNvPr>
          <p:cNvSpPr>
            <a:spLocks noGrp="1"/>
          </p:cNvSpPr>
          <p:nvPr>
            <p:ph type="subTitle" idx="1"/>
          </p:nvPr>
        </p:nvSpPr>
        <p:spPr>
          <a:xfrm>
            <a:off x="835024" y="3809999"/>
            <a:ext cx="7025753" cy="1012778"/>
          </a:xfrm>
        </p:spPr>
        <p:txBody>
          <a:bodyPr>
            <a:normAutofit/>
          </a:bodyPr>
          <a:lstStyle/>
          <a:p>
            <a:pPr algn="l"/>
            <a:endParaRPr lang="en-GB">
              <a:solidFill>
                <a:schemeClr val="bg1"/>
              </a:solidFill>
            </a:endParaRPr>
          </a:p>
        </p:txBody>
      </p:sp>
    </p:spTree>
    <p:extLst>
      <p:ext uri="{BB962C8B-B14F-4D97-AF65-F5344CB8AC3E}">
        <p14:creationId xmlns:p14="http://schemas.microsoft.com/office/powerpoint/2010/main" val="338959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 name="TextBox 5">
            <a:extLst>
              <a:ext uri="{FF2B5EF4-FFF2-40B4-BE49-F238E27FC236}">
                <a16:creationId xmlns:a16="http://schemas.microsoft.com/office/drawing/2014/main" id="{DE213F47-BDF3-F008-2275-B5FA7BA1D8F4}"/>
              </a:ext>
            </a:extLst>
          </p:cNvPr>
          <p:cNvSpPr txBox="1"/>
          <p:nvPr/>
        </p:nvSpPr>
        <p:spPr>
          <a:xfrm>
            <a:off x="2597527" y="-97036"/>
            <a:ext cx="7239063" cy="73035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kern="1200" dirty="0">
                <a:solidFill>
                  <a:schemeClr val="tx2"/>
                </a:solidFill>
                <a:latin typeface="Cavolini" panose="03000502040302020204" pitchFamily="66" charset="0"/>
                <a:ea typeface="+mj-ea"/>
                <a:cs typeface="Cavolini" panose="03000502040302020204" pitchFamily="66" charset="0"/>
              </a:rPr>
              <a:t>Tableau HR Dashboard</a:t>
            </a:r>
            <a:endParaRPr lang="en-US" sz="3600" kern="1200" dirty="0">
              <a:solidFill>
                <a:schemeClr val="tx2"/>
              </a:solidFill>
              <a:latin typeface="Cavolini" panose="03000502040302020204" pitchFamily="66" charset="0"/>
              <a:ea typeface="+mj-ea"/>
              <a:cs typeface="Cavolini" panose="03000502040302020204" pitchFamily="66" charset="0"/>
            </a:endParaRPr>
          </a:p>
        </p:txBody>
      </p:sp>
      <p:pic>
        <p:nvPicPr>
          <p:cNvPr id="10" name="Picture 9" descr="A screenshot of a computer screen&#10;&#10;Description automatically generated">
            <a:extLst>
              <a:ext uri="{FF2B5EF4-FFF2-40B4-BE49-F238E27FC236}">
                <a16:creationId xmlns:a16="http://schemas.microsoft.com/office/drawing/2014/main" id="{C300BB56-6836-E79B-9FD6-D6DBFD3D4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68" y="606175"/>
            <a:ext cx="11822921" cy="5983681"/>
          </a:xfrm>
          <a:prstGeom prst="rect">
            <a:avLst/>
          </a:prstGeom>
        </p:spPr>
      </p:pic>
      <p:pic>
        <p:nvPicPr>
          <p:cNvPr id="3" name="Graphic 2">
            <a:extLst>
              <a:ext uri="{FF2B5EF4-FFF2-40B4-BE49-F238E27FC236}">
                <a16:creationId xmlns:a16="http://schemas.microsoft.com/office/drawing/2014/main" id="{4D8EE5F0-98BC-EE39-76DF-5A4E542485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6881" y="74038"/>
            <a:ext cx="396240" cy="390957"/>
          </a:xfrm>
          <a:prstGeom prst="rect">
            <a:avLst/>
          </a:prstGeom>
        </p:spPr>
      </p:pic>
    </p:spTree>
    <p:extLst>
      <p:ext uri="{BB962C8B-B14F-4D97-AF65-F5344CB8AC3E}">
        <p14:creationId xmlns:p14="http://schemas.microsoft.com/office/powerpoint/2010/main" val="4066552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5" name="Group 14">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6" name="Freeform: Shape 15">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 name="TextBox 5">
            <a:extLst>
              <a:ext uri="{FF2B5EF4-FFF2-40B4-BE49-F238E27FC236}">
                <a16:creationId xmlns:a16="http://schemas.microsoft.com/office/drawing/2014/main" id="{DE213F47-BDF3-F008-2275-B5FA7BA1D8F4}"/>
              </a:ext>
            </a:extLst>
          </p:cNvPr>
          <p:cNvSpPr txBox="1"/>
          <p:nvPr/>
        </p:nvSpPr>
        <p:spPr>
          <a:xfrm>
            <a:off x="2597527" y="-62091"/>
            <a:ext cx="7239063" cy="73035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solidFill>
                  <a:schemeClr val="tx2"/>
                </a:solidFill>
                <a:latin typeface="Cavolini" panose="03000502040302020204" pitchFamily="66" charset="0"/>
                <a:ea typeface="+mj-ea"/>
                <a:cs typeface="Cavolini" panose="03000502040302020204" pitchFamily="66" charset="0"/>
              </a:rPr>
              <a:t>Power BI</a:t>
            </a:r>
            <a:r>
              <a:rPr lang="en-US" sz="3600" b="1" kern="1200" dirty="0">
                <a:solidFill>
                  <a:schemeClr val="tx2"/>
                </a:solidFill>
                <a:latin typeface="Cavolini" panose="03000502040302020204" pitchFamily="66" charset="0"/>
                <a:ea typeface="+mj-ea"/>
                <a:cs typeface="Cavolini" panose="03000502040302020204" pitchFamily="66" charset="0"/>
              </a:rPr>
              <a:t> HR Dashboard</a:t>
            </a:r>
            <a:endParaRPr lang="en-US" sz="3600" kern="1200" dirty="0">
              <a:solidFill>
                <a:schemeClr val="tx2"/>
              </a:solidFill>
              <a:latin typeface="Cavolini" panose="03000502040302020204" pitchFamily="66" charset="0"/>
              <a:ea typeface="+mj-ea"/>
              <a:cs typeface="Cavolini" panose="03000502040302020204" pitchFamily="66" charset="0"/>
            </a:endParaRPr>
          </a:p>
        </p:txBody>
      </p:sp>
      <p:pic>
        <p:nvPicPr>
          <p:cNvPr id="3" name="Graphic 2">
            <a:extLst>
              <a:ext uri="{FF2B5EF4-FFF2-40B4-BE49-F238E27FC236}">
                <a16:creationId xmlns:a16="http://schemas.microsoft.com/office/drawing/2014/main" id="{227DF998-3610-D7CD-F22E-027FBBBE84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94787">
            <a:off x="2222113" y="50928"/>
            <a:ext cx="1374534" cy="536981"/>
          </a:xfrm>
          <a:prstGeom prst="rect">
            <a:avLst/>
          </a:prstGeom>
        </p:spPr>
      </p:pic>
      <p:pic>
        <p:nvPicPr>
          <p:cNvPr id="7" name="Picture 6">
            <a:extLst>
              <a:ext uri="{FF2B5EF4-FFF2-40B4-BE49-F238E27FC236}">
                <a16:creationId xmlns:a16="http://schemas.microsoft.com/office/drawing/2014/main" id="{187ABDC2-C046-AE47-E6B1-7482E278E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68" y="668267"/>
            <a:ext cx="11740272" cy="6047493"/>
          </a:xfrm>
          <a:prstGeom prst="rect">
            <a:avLst/>
          </a:prstGeom>
        </p:spPr>
      </p:pic>
    </p:spTree>
    <p:extLst>
      <p:ext uri="{BB962C8B-B14F-4D97-AF65-F5344CB8AC3E}">
        <p14:creationId xmlns:p14="http://schemas.microsoft.com/office/powerpoint/2010/main" val="2322100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14094</TotalTime>
  <Words>2207</Words>
  <Application>Microsoft Macintosh PowerPoint</Application>
  <PresentationFormat>Widescreen</PresentationFormat>
  <Paragraphs>219</Paragraphs>
  <Slides>23</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Cavolini</vt:lpstr>
      <vt:lpstr>Lucida Sans</vt:lpstr>
      <vt:lpstr>Segoe UI</vt:lpstr>
      <vt:lpstr>Times New Roman</vt:lpstr>
      <vt:lpstr>Office Theme</vt:lpstr>
      <vt:lpstr>Unlocking Strategic Advantages: A Business Case for Implementing Business Intelligence for Informed Decision-Making and Competitive Edge.</vt:lpstr>
      <vt:lpstr>BI Implementation Business Case</vt:lpstr>
      <vt:lpstr>Excel VS BI Tools</vt:lpstr>
      <vt:lpstr>Analysis Of Sales Data </vt:lpstr>
      <vt:lpstr>Tableau Sales Dashboard</vt:lpstr>
      <vt:lpstr>Power BI Sales Dashboard</vt:lpstr>
      <vt:lpstr>Analysis of HR data </vt:lpstr>
      <vt:lpstr>PowerPoint Presentation</vt:lpstr>
      <vt:lpstr>PowerPoint Presentation</vt:lpstr>
      <vt:lpstr>PowerPoint Presentation</vt:lpstr>
      <vt:lpstr>HR &amp; SALES Data </vt:lpstr>
      <vt:lpstr>PowerPoint Presentation</vt:lpstr>
      <vt:lpstr>PowerPoint Presentation</vt:lpstr>
      <vt:lpstr>PowerPoint Presentation</vt:lpstr>
      <vt:lpstr>PowerPoint Presentation</vt:lpstr>
      <vt:lpstr>Power BI vs Tableau</vt:lpstr>
      <vt:lpstr>Introduction</vt:lpstr>
      <vt:lpstr>PowerPoint Presentation</vt:lpstr>
      <vt:lpstr>PowerPoint Presentation</vt:lpstr>
      <vt:lpstr>Key Differences and Considerations</vt:lpstr>
      <vt:lpstr>Google Trend..</vt:lpstr>
      <vt:lpstr>Conclusion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Implementation Business Case</dc:title>
  <dc:creator>bamina.ambikainayagam@outlook.com</dc:creator>
  <cp:lastModifiedBy>Aqib Shaik</cp:lastModifiedBy>
  <cp:revision>24</cp:revision>
  <dcterms:created xsi:type="dcterms:W3CDTF">2022-06-14T17:03:32Z</dcterms:created>
  <dcterms:modified xsi:type="dcterms:W3CDTF">2024-01-20T13:23:14Z</dcterms:modified>
</cp:coreProperties>
</file>